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6" r:id="rId3"/>
    <p:sldId id="258" r:id="rId4"/>
    <p:sldId id="259" r:id="rId5"/>
    <p:sldId id="260" r:id="rId6"/>
    <p:sldId id="261" r:id="rId7"/>
    <p:sldId id="262" r:id="rId8"/>
    <p:sldId id="264"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guide id="16" orient="horz" pos="22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4" autoAdjust="0"/>
    <p:restoredTop sz="94660"/>
  </p:normalViewPr>
  <p:slideViewPr>
    <p:cSldViewPr>
      <p:cViewPr varScale="1">
        <p:scale>
          <a:sx n="77" d="100"/>
          <a:sy n="77" d="100"/>
        </p:scale>
        <p:origin x="-108" y="-138"/>
      </p:cViewPr>
      <p:guideLst>
        <p:guide orient="horz" pos="2160"/>
        <p:guide orient="horz" pos="1008"/>
        <p:guide orient="horz" pos="1152"/>
        <p:guide orient="horz" pos="3888"/>
        <p:guide orient="horz" pos="3072"/>
        <p:guide orient="horz" pos="432"/>
        <p:guide orient="horz" pos="3648"/>
        <p:guide orient="horz" pos="2260"/>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cs-CZ" smtClean="0"/>
              <a:pPr/>
              <a:t>31.5.2018</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cs-CZ" smtClean="0"/>
              <a:pPr/>
              <a:t>‹#›</a:t>
            </a:fld>
            <a:endParaRPr lang="cs-CZ" dirty="0"/>
          </a:p>
        </p:txBody>
      </p:sp>
    </p:spTree>
    <p:extLst>
      <p:ext uri="{BB962C8B-B14F-4D97-AF65-F5344CB8AC3E}">
        <p14:creationId xmlns=""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cs-CZ" smtClean="0"/>
              <a:pPr/>
              <a:t>31.5.2018</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cs-CZ" smtClean="0"/>
              <a:pPr/>
              <a:t>‹#›</a:t>
            </a:fld>
            <a:endParaRPr lang="cs-CZ" dirty="0"/>
          </a:p>
        </p:txBody>
      </p:sp>
    </p:spTree>
    <p:extLst>
      <p:ext uri="{BB962C8B-B14F-4D97-AF65-F5344CB8AC3E}">
        <p14:creationId xmlns=""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 name="Volný tvar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cs-CZ" dirty="0">
              <a:solidFill>
                <a:schemeClr val="lt1"/>
              </a:solidFill>
            </a:endParaRPr>
          </a:p>
        </p:txBody>
      </p:sp>
      <p:sp>
        <p:nvSpPr>
          <p:cNvPr id="2" name="Nadpis 1"/>
          <p:cNvSpPr>
            <a:spLocks noGrp="1"/>
          </p:cNvSpPr>
          <p:nvPr>
            <p:ph type="ctrTitle"/>
          </p:nvPr>
        </p:nvSpPr>
        <p:spPr>
          <a:xfrm>
            <a:off x="1217613" y="1828799"/>
            <a:ext cx="9753600" cy="3048001"/>
          </a:xfrm>
        </p:spPr>
        <p:txBody>
          <a:bodyPr>
            <a:normAutofit/>
          </a:bodyPr>
          <a:lstStyle>
            <a:lvl1pPr>
              <a:defRPr sz="5400"/>
            </a:lvl1pPr>
          </a:lstStyle>
          <a:p>
            <a:r>
              <a:rPr lang="cs-CZ" smtClean="0"/>
              <a:t>Kliknutím lze upravit styl.</a:t>
            </a:r>
            <a:endParaRPr lang="cs-CZ" dirty="0"/>
          </a:p>
        </p:txBody>
      </p:sp>
      <p:sp>
        <p:nvSpPr>
          <p:cNvPr id="3" name="Podnadpis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cs-CZ" dirty="0"/>
          </a:p>
        </p:txBody>
      </p:sp>
    </p:spTree>
    <p:extLst>
      <p:ext uri="{BB962C8B-B14F-4D97-AF65-F5344CB8AC3E}">
        <p14:creationId xmlns="" xmlns:p14="http://schemas.microsoft.com/office/powerpoint/2010/main" val="925245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2944854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6898" y="685800"/>
            <a:ext cx="2134315" cy="5486400"/>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28294243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7946422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17614" y="3429000"/>
            <a:ext cx="9753600" cy="2362199"/>
          </a:xfrm>
        </p:spPr>
        <p:txBody>
          <a:bodyPr anchor="b">
            <a:normAutofit/>
          </a:bodyPr>
          <a:lstStyle>
            <a:lvl1pPr algn="l">
              <a:defRPr sz="4400" b="0"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9456923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7977842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217614" y="274638"/>
            <a:ext cx="9753600" cy="1325562"/>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8624473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1336223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25534117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dirty="0"/>
          </a:p>
        </p:txBody>
      </p:sp>
      <p:sp>
        <p:nvSpPr>
          <p:cNvPr id="2" name="Nadpis 1"/>
          <p:cNvSpPr>
            <a:spLocks noGrp="1"/>
          </p:cNvSpPr>
          <p:nvPr>
            <p:ph type="title"/>
          </p:nvPr>
        </p:nvSpPr>
        <p:spPr>
          <a:xfrm>
            <a:off x="684213" y="685800"/>
            <a:ext cx="3886200" cy="4038600"/>
          </a:xfrm>
        </p:spPr>
        <p:txBody>
          <a:bodyPr anchor="b">
            <a:noAutofit/>
          </a:bodyPr>
          <a:lstStyle>
            <a:lvl1pPr algn="l">
              <a:defRPr sz="4000" b="0"/>
            </a:lvl1pPr>
          </a:lstStyle>
          <a:p>
            <a:r>
              <a:rPr lang="cs-CZ" smtClean="0"/>
              <a:t>Kliknutím lze upravit styl.</a:t>
            </a:r>
            <a:endParaRPr lang="cs-CZ" dirty="0"/>
          </a:p>
        </p:txBody>
      </p:sp>
      <p:sp>
        <p:nvSpPr>
          <p:cNvPr id="3" name="Zástupný symbol pro obsah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2658483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dirty="0"/>
          </a:p>
        </p:txBody>
      </p:sp>
      <p:sp>
        <p:nvSpPr>
          <p:cNvPr id="2" name="Nadpis 1"/>
          <p:cNvSpPr>
            <a:spLocks noGrp="1"/>
          </p:cNvSpPr>
          <p:nvPr>
            <p:ph type="title"/>
          </p:nvPr>
        </p:nvSpPr>
        <p:spPr>
          <a:xfrm>
            <a:off x="684213" y="685800"/>
            <a:ext cx="3886200" cy="4038600"/>
          </a:xfrm>
        </p:spPr>
        <p:txBody>
          <a:bodyPr anchor="b">
            <a:noAutofit/>
          </a:bodyPr>
          <a:lstStyle>
            <a:lvl1pPr algn="l">
              <a:defRPr sz="4000" b="0"/>
            </a:lvl1pPr>
          </a:lstStyle>
          <a:p>
            <a:r>
              <a:rPr lang="cs-CZ" smtClean="0"/>
              <a:t>Kliknutím lze upravit styl.</a:t>
            </a:r>
            <a:endParaRPr lang="cs-CZ" dirty="0"/>
          </a:p>
        </p:txBody>
      </p:sp>
      <p:sp>
        <p:nvSpPr>
          <p:cNvPr id="3" name="Piál 1Zástupný symbol pro obrázek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DF33987-6305-4E2A-BF18-EF013ECE927B}" type="datetimeFigureOut">
              <a:rPr lang="cs-CZ" smtClean="0"/>
              <a:pPr/>
              <a:t>31.5.2018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31924382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cs-CZ" smtClean="0"/>
              <a:pPr/>
              <a:t>31.5.2018</a:t>
            </a:fld>
            <a:endParaRPr lang="cs-CZ" dirty="0"/>
          </a:p>
        </p:txBody>
      </p:sp>
      <p:sp>
        <p:nvSpPr>
          <p:cNvPr id="5" name="Zástupný symbol pro zápatí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cs-CZ" smtClean="0"/>
              <a:pPr/>
              <a:t>‹#›</a:t>
            </a:fld>
            <a:endParaRPr lang="cs-CZ" dirty="0"/>
          </a:p>
        </p:txBody>
      </p:sp>
    </p:spTree>
    <p:extLst>
      <p:ext uri="{BB962C8B-B14F-4D97-AF65-F5344CB8AC3E}">
        <p14:creationId xmlns=""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49796" y="3429000"/>
            <a:ext cx="11449272" cy="1800200"/>
          </a:xfrm>
        </p:spPr>
        <p:txBody>
          <a:bodyPr>
            <a:normAutofit fontScale="90000"/>
          </a:bodyPr>
          <a:lstStyle/>
          <a:p>
            <a:pPr algn="ctr"/>
            <a:r>
              <a:rPr lang="cs-CZ" sz="4000" b="1" dirty="0" smtClean="0"/>
              <a:t>T</a:t>
            </a:r>
            <a:r>
              <a:rPr lang="it-IT" sz="4000" b="1" dirty="0" smtClean="0"/>
              <a:t>O</a:t>
            </a:r>
            <a:r>
              <a:rPr lang="cs-CZ" sz="4000" b="1" dirty="0" smtClean="0"/>
              <a:t>URIST</a:t>
            </a:r>
            <a:r>
              <a:rPr lang="it-IT" sz="4000" b="1" dirty="0" smtClean="0"/>
              <a:t> ATTRACTIONS OF OUR REGION</a:t>
            </a:r>
            <a:r>
              <a:rPr lang="cs-CZ" sz="4000" b="1" dirty="0" smtClean="0"/>
              <a:t> </a:t>
            </a:r>
            <a:br>
              <a:rPr lang="cs-CZ" sz="4000" b="1" dirty="0" smtClean="0"/>
            </a:br>
            <a:r>
              <a:rPr lang="cs-CZ" sz="4000" b="1" dirty="0" smtClean="0"/>
              <a:t/>
            </a:r>
            <a:br>
              <a:rPr lang="cs-CZ" sz="4000" b="1" dirty="0" smtClean="0"/>
            </a:br>
            <a:r>
              <a:rPr lang="sk-SK" sz="4000" b="1" dirty="0" smtClean="0"/>
              <a:t>Bratislava </a:t>
            </a:r>
            <a:r>
              <a:rPr lang="sk-SK" sz="4000" b="1" dirty="0" err="1" smtClean="0"/>
              <a:t>region</a:t>
            </a:r>
            <a:r>
              <a:rPr lang="sk-SK" sz="4000" b="1" dirty="0" smtClean="0"/>
              <a:t> </a:t>
            </a:r>
            <a:r>
              <a:rPr lang="it-IT" sz="5300" b="1" dirty="0" smtClean="0"/>
              <a:t/>
            </a:r>
            <a:br>
              <a:rPr lang="it-IT" sz="5300" b="1" dirty="0" smtClean="0"/>
            </a:br>
            <a:r>
              <a:rPr lang="it-IT" sz="1300" b="1" dirty="0" smtClean="0"/>
              <a:t/>
            </a:r>
            <a:br>
              <a:rPr lang="it-IT" sz="1300" b="1" dirty="0" smtClean="0"/>
            </a:br>
            <a:r>
              <a:rPr lang="sk-SK" sz="5300" b="1" dirty="0" err="1" smtClean="0"/>
              <a:t>danubiana</a:t>
            </a:r>
            <a:r>
              <a:rPr lang="sk-SK" sz="5300" b="1" dirty="0" smtClean="0"/>
              <a:t> MEULENSTEEN ART </a:t>
            </a:r>
            <a:r>
              <a:rPr lang="sk-SK" sz="5300" b="1" dirty="0" err="1" smtClean="0"/>
              <a:t>museum</a:t>
            </a:r>
            <a:r>
              <a:rPr lang="sk-SK" sz="5300" b="1" dirty="0" smtClean="0"/>
              <a:t> </a:t>
            </a:r>
            <a:endParaRPr lang="cs-CZ" sz="5300" b="1" dirty="0"/>
          </a:p>
        </p:txBody>
      </p:sp>
      <p:pic>
        <p:nvPicPr>
          <p:cNvPr id="7" name="Obrázek 6" descr="F:\ERASMUS+\eu_flag_co_funded_pos_[rgb]_right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F:\ERASMUS+\eu_flag_co_funded_pos_[rgb]_right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
        <p:nvSpPr>
          <p:cNvPr id="9" name="Rettangolo 8"/>
          <p:cNvSpPr/>
          <p:nvPr/>
        </p:nvSpPr>
        <p:spPr>
          <a:xfrm>
            <a:off x="5950396" y="417438"/>
            <a:ext cx="5904656" cy="2339102"/>
          </a:xfrm>
          <a:prstGeom prst="rect">
            <a:avLst/>
          </a:prstGeom>
        </p:spPr>
        <p:txBody>
          <a:bodyPr wrap="square">
            <a:spAutoFit/>
          </a:bodyPr>
          <a:lstStyle/>
          <a:p>
            <a:pPr fontAlgn="auto">
              <a:spcBef>
                <a:spcPts val="0"/>
              </a:spcBef>
              <a:spcAft>
                <a:spcPts val="0"/>
              </a:spcAft>
              <a:defRPr/>
            </a:pPr>
            <a:r>
              <a:rPr lang="sk-SK" b="1" dirty="0" smtClean="0">
                <a:solidFill>
                  <a:schemeClr val="tx1">
                    <a:lumMod val="50000"/>
                  </a:schemeClr>
                </a:solidFill>
              </a:rPr>
              <a:t>BRATISLAVA REGION </a:t>
            </a:r>
            <a:r>
              <a:rPr lang="it-IT" sz="2800" b="1" dirty="0" smtClean="0">
                <a:solidFill>
                  <a:schemeClr val="tx1">
                    <a:lumMod val="50000"/>
                  </a:schemeClr>
                </a:solidFill>
              </a:rPr>
              <a:t/>
            </a:r>
            <a:br>
              <a:rPr lang="it-IT" sz="2800" b="1" dirty="0" smtClean="0">
                <a:solidFill>
                  <a:schemeClr val="tx1">
                    <a:lumMod val="50000"/>
                  </a:schemeClr>
                </a:solidFill>
              </a:rPr>
            </a:br>
            <a:r>
              <a:rPr lang="it-IT" sz="800" b="1" dirty="0" smtClean="0">
                <a:solidFill>
                  <a:schemeClr val="tx1">
                    <a:lumMod val="50000"/>
                  </a:schemeClr>
                </a:solidFill>
              </a:rPr>
              <a:t/>
            </a:r>
            <a:br>
              <a:rPr lang="it-IT" sz="800" b="1" dirty="0" smtClean="0">
                <a:solidFill>
                  <a:schemeClr val="tx1">
                    <a:lumMod val="50000"/>
                  </a:schemeClr>
                </a:solidFill>
              </a:rPr>
            </a:br>
            <a:r>
              <a:rPr lang="sk-SK" sz="2800" b="1" dirty="0" smtClean="0">
                <a:solidFill>
                  <a:schemeClr val="tx1">
                    <a:lumMod val="50000"/>
                  </a:schemeClr>
                </a:solidFill>
              </a:rPr>
              <a:t>DANUBIANA MEULENSTEEN ART MUSEUM </a:t>
            </a:r>
            <a:endParaRPr lang="it-IT" dirty="0" smtClean="0">
              <a:solidFill>
                <a:schemeClr val="tx1">
                  <a:lumMod val="50000"/>
                </a:schemeClr>
              </a:solidFill>
            </a:endParaRPr>
          </a:p>
          <a:p>
            <a:r>
              <a:rPr lang="it-IT" sz="2800" b="1" dirty="0" smtClean="0">
                <a:solidFill>
                  <a:schemeClr val="tx1">
                    <a:lumMod val="50000"/>
                  </a:schemeClr>
                </a:solidFill>
              </a:rPr>
              <a:t/>
            </a:r>
            <a:br>
              <a:rPr lang="it-IT" sz="2800" b="1" dirty="0" smtClean="0">
                <a:solidFill>
                  <a:schemeClr val="tx1">
                    <a:lumMod val="50000"/>
                  </a:schemeClr>
                </a:solidFill>
              </a:rPr>
            </a:br>
            <a:r>
              <a:rPr lang="it-IT" sz="800" b="1" dirty="0" smtClean="0">
                <a:solidFill>
                  <a:schemeClr val="tx1">
                    <a:lumMod val="50000"/>
                  </a:schemeClr>
                </a:solidFill>
              </a:rPr>
              <a:t/>
            </a:r>
            <a:br>
              <a:rPr lang="it-IT" sz="800" b="1" dirty="0" smtClean="0">
                <a:solidFill>
                  <a:schemeClr val="tx1">
                    <a:lumMod val="50000"/>
                  </a:schemeClr>
                </a:solidFill>
              </a:rPr>
            </a:br>
            <a:r>
              <a:rPr lang="it-IT" sz="2800" b="1" dirty="0" smtClean="0">
                <a:solidFill>
                  <a:schemeClr val="tx1">
                    <a:lumMod val="50000"/>
                  </a:schemeClr>
                </a:solidFill>
              </a:rPr>
              <a:t> </a:t>
            </a:r>
            <a:endParaRPr lang="it-IT" dirty="0">
              <a:solidFill>
                <a:schemeClr val="tx1">
                  <a:lumMod val="50000"/>
                </a:schemeClr>
              </a:solidFill>
            </a:endParaRPr>
          </a:p>
        </p:txBody>
      </p:sp>
      <p:sp>
        <p:nvSpPr>
          <p:cNvPr id="10" name="CasellaDiTesto 9"/>
          <p:cNvSpPr txBox="1"/>
          <p:nvPr/>
        </p:nvSpPr>
        <p:spPr>
          <a:xfrm>
            <a:off x="333772" y="2132856"/>
            <a:ext cx="11521280" cy="590931"/>
          </a:xfrm>
          <a:prstGeom prst="rect">
            <a:avLst/>
          </a:prstGeom>
          <a:noFill/>
        </p:spPr>
        <p:txBody>
          <a:bodyPr wrap="square" rtlCol="0">
            <a:spAutoFit/>
          </a:bodyPr>
          <a:lstStyle/>
          <a:p>
            <a:pPr algn="ctr">
              <a:lnSpc>
                <a:spcPct val="90000"/>
              </a:lnSpc>
            </a:pPr>
            <a:r>
              <a:rPr lang="it-IT" sz="2400" b="1" dirty="0" smtClean="0">
                <a:solidFill>
                  <a:schemeClr val="tx1">
                    <a:lumMod val="50000"/>
                  </a:schemeClr>
                </a:solidFill>
              </a:rPr>
              <a:t>Bratislava </a:t>
            </a:r>
          </a:p>
          <a:p>
            <a:pPr algn="ctr">
              <a:lnSpc>
                <a:spcPct val="90000"/>
              </a:lnSpc>
            </a:pPr>
            <a:endParaRPr lang="it-IT" sz="1200" b="1" dirty="0" smtClean="0">
              <a:solidFill>
                <a:schemeClr val="tx1">
                  <a:lumMod val="50000"/>
                </a:schemeClr>
              </a:solidFill>
            </a:endParaRPr>
          </a:p>
        </p:txBody>
      </p:sp>
      <p:sp>
        <p:nvSpPr>
          <p:cNvPr id="14" name="CasellaDiTesto 13"/>
          <p:cNvSpPr txBox="1"/>
          <p:nvPr/>
        </p:nvSpPr>
        <p:spPr>
          <a:xfrm>
            <a:off x="405780" y="6222445"/>
            <a:ext cx="5112568" cy="424732"/>
          </a:xfrm>
          <a:prstGeom prst="rect">
            <a:avLst/>
          </a:prstGeom>
          <a:noFill/>
        </p:spPr>
        <p:txBody>
          <a:bodyPr wrap="square" rtlCol="0">
            <a:spAutoFit/>
          </a:bodyPr>
          <a:lstStyle/>
          <a:p>
            <a:pPr algn="ctr" fontAlgn="auto">
              <a:lnSpc>
                <a:spcPct val="90000"/>
              </a:lnSpc>
              <a:spcBef>
                <a:spcPts val="0"/>
              </a:spcBef>
              <a:spcAft>
                <a:spcPts val="0"/>
              </a:spcAft>
              <a:defRPr/>
            </a:pPr>
            <a:r>
              <a:rPr lang="it-IT" sz="2400" dirty="0" smtClean="0">
                <a:solidFill>
                  <a:schemeClr val="tx1">
                    <a:lumMod val="50000"/>
                  </a:schemeClr>
                </a:solidFill>
              </a:rPr>
              <a:t>Map of the country</a:t>
            </a:r>
            <a:endParaRPr lang="it-IT" sz="2400" dirty="0">
              <a:solidFill>
                <a:schemeClr val="tx1">
                  <a:lumMod val="50000"/>
                </a:schemeClr>
              </a:solidFill>
            </a:endParaRPr>
          </a:p>
        </p:txBody>
      </p:sp>
      <p:sp>
        <p:nvSpPr>
          <p:cNvPr id="16" name="CasellaDiTesto 15"/>
          <p:cNvSpPr txBox="1"/>
          <p:nvPr/>
        </p:nvSpPr>
        <p:spPr>
          <a:xfrm>
            <a:off x="6238428" y="6222445"/>
            <a:ext cx="5544616" cy="923330"/>
          </a:xfrm>
          <a:prstGeom prst="rect">
            <a:avLst/>
          </a:prstGeom>
          <a:noFill/>
        </p:spPr>
        <p:txBody>
          <a:bodyPr wrap="square" rtlCol="0">
            <a:spAutoFit/>
          </a:bodyPr>
          <a:lstStyle/>
          <a:p>
            <a:pPr algn="ctr">
              <a:lnSpc>
                <a:spcPct val="90000"/>
              </a:lnSpc>
            </a:pPr>
            <a:r>
              <a:rPr lang="it-IT" sz="2400" dirty="0" smtClean="0">
                <a:solidFill>
                  <a:schemeClr val="tx1">
                    <a:lumMod val="50000"/>
                  </a:schemeClr>
                </a:solidFill>
              </a:rPr>
              <a:t>Map of the area with other sites </a:t>
            </a:r>
          </a:p>
          <a:p>
            <a:pPr algn="ctr">
              <a:lnSpc>
                <a:spcPct val="90000"/>
              </a:lnSpc>
            </a:pPr>
            <a:r>
              <a:rPr lang="it-IT" sz="2400" dirty="0" smtClean="0">
                <a:solidFill>
                  <a:schemeClr val="tx1">
                    <a:lumMod val="50000"/>
                  </a:schemeClr>
                </a:solidFill>
              </a:rPr>
              <a:t>  </a:t>
            </a:r>
          </a:p>
          <a:p>
            <a:pPr>
              <a:lnSpc>
                <a:spcPct val="90000"/>
              </a:lnSpc>
            </a:pPr>
            <a:endParaRPr lang="it-IT" sz="1200" b="1" dirty="0" smtClean="0">
              <a:solidFill>
                <a:schemeClr val="tx1">
                  <a:lumMod val="50000"/>
                </a:schemeClr>
              </a:solidFill>
            </a:endParaRPr>
          </a:p>
        </p:txBody>
      </p:sp>
      <p:pic>
        <p:nvPicPr>
          <p:cNvPr id="1027" name="Picture 3" descr="C:\Users\Miroslava\Desktop\ScreenHunter_05 May. 31 17.36.gif"/>
          <p:cNvPicPr>
            <a:picLocks noChangeAspect="1" noChangeArrowheads="1"/>
          </p:cNvPicPr>
          <p:nvPr/>
        </p:nvPicPr>
        <p:blipFill>
          <a:blip r:embed="rId3" cstate="print"/>
          <a:srcRect/>
          <a:stretch>
            <a:fillRect/>
          </a:stretch>
        </p:blipFill>
        <p:spPr bwMode="auto">
          <a:xfrm>
            <a:off x="261764" y="2636912"/>
            <a:ext cx="6048672" cy="3109599"/>
          </a:xfrm>
          <a:prstGeom prst="rect">
            <a:avLst/>
          </a:prstGeom>
          <a:noFill/>
        </p:spPr>
      </p:pic>
      <p:pic>
        <p:nvPicPr>
          <p:cNvPr id="1028" name="Picture 4" descr="C:\Users\Miroslava\Desktop\ScreenHunter_06 May. 31 17.42.gif"/>
          <p:cNvPicPr>
            <a:picLocks noChangeAspect="1" noChangeArrowheads="1"/>
          </p:cNvPicPr>
          <p:nvPr/>
        </p:nvPicPr>
        <p:blipFill>
          <a:blip r:embed="rId4" cstate="print"/>
          <a:srcRect/>
          <a:stretch>
            <a:fillRect/>
          </a:stretch>
        </p:blipFill>
        <p:spPr bwMode="auto">
          <a:xfrm>
            <a:off x="7102525" y="2200808"/>
            <a:ext cx="4248472" cy="4009238"/>
          </a:xfrm>
          <a:prstGeom prst="rect">
            <a:avLst/>
          </a:prstGeom>
          <a:noFill/>
        </p:spPr>
      </p:pic>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F:\ERASMUS+\eu_flag_co_funded_pos_[rgb]_right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
        <p:nvSpPr>
          <p:cNvPr id="8" name="CasellaDiTesto 7"/>
          <p:cNvSpPr txBox="1"/>
          <p:nvPr/>
        </p:nvSpPr>
        <p:spPr>
          <a:xfrm>
            <a:off x="549796" y="1988840"/>
            <a:ext cx="4392488" cy="923330"/>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TIPE OF SITE</a:t>
            </a:r>
          </a:p>
          <a:p>
            <a:pPr>
              <a:lnSpc>
                <a:spcPct val="90000"/>
              </a:lnSpc>
            </a:pPr>
            <a:endParaRPr lang="sk-SK" sz="1200" b="1" dirty="0" smtClean="0">
              <a:solidFill>
                <a:schemeClr val="tx1">
                  <a:lumMod val="50000"/>
                </a:schemeClr>
              </a:solidFill>
            </a:endParaRPr>
          </a:p>
          <a:p>
            <a:pPr>
              <a:lnSpc>
                <a:spcPct val="90000"/>
              </a:lnSpc>
            </a:pPr>
            <a:r>
              <a:rPr lang="it-IT" sz="2400" dirty="0" smtClean="0">
                <a:solidFill>
                  <a:schemeClr val="tx1">
                    <a:lumMod val="50000"/>
                  </a:schemeClr>
                </a:solidFill>
              </a:rPr>
              <a:t>It is </a:t>
            </a:r>
            <a:r>
              <a:rPr lang="sk-SK" sz="2400" dirty="0" smtClean="0">
                <a:solidFill>
                  <a:schemeClr val="tx1">
                    <a:lumMod val="50000"/>
                  </a:schemeClr>
                </a:solidFill>
              </a:rPr>
              <a:t>a m</a:t>
            </a:r>
            <a:r>
              <a:rPr lang="en-US" sz="2400" dirty="0" err="1" smtClean="0">
                <a:solidFill>
                  <a:schemeClr val="tx1">
                    <a:lumMod val="50000"/>
                  </a:schemeClr>
                </a:solidFill>
              </a:rPr>
              <a:t>useum</a:t>
            </a:r>
            <a:r>
              <a:rPr lang="sk-SK" sz="2400" dirty="0" smtClean="0">
                <a:solidFill>
                  <a:schemeClr val="tx1">
                    <a:lumMod val="50000"/>
                  </a:schemeClr>
                </a:solidFill>
              </a:rPr>
              <a:t> </a:t>
            </a:r>
            <a:r>
              <a:rPr lang="sk-SK" sz="2400" dirty="0" err="1" smtClean="0">
                <a:solidFill>
                  <a:schemeClr val="tx1">
                    <a:lumMod val="50000"/>
                  </a:schemeClr>
                </a:solidFill>
              </a:rPr>
              <a:t>of</a:t>
            </a:r>
            <a:r>
              <a:rPr lang="sk-SK" sz="2400" dirty="0" smtClean="0">
                <a:solidFill>
                  <a:schemeClr val="tx1">
                    <a:lumMod val="50000"/>
                  </a:schemeClr>
                </a:solidFill>
              </a:rPr>
              <a:t> </a:t>
            </a:r>
            <a:r>
              <a:rPr lang="sk-SK" sz="2400" dirty="0" err="1" smtClean="0">
                <a:solidFill>
                  <a:schemeClr val="tx1">
                    <a:lumMod val="50000"/>
                  </a:schemeClr>
                </a:solidFill>
              </a:rPr>
              <a:t>modern</a:t>
            </a:r>
            <a:r>
              <a:rPr lang="sk-SK" sz="2400" dirty="0" smtClean="0">
                <a:solidFill>
                  <a:schemeClr val="tx1">
                    <a:lumMod val="50000"/>
                  </a:schemeClr>
                </a:solidFill>
              </a:rPr>
              <a:t> </a:t>
            </a:r>
            <a:r>
              <a:rPr lang="sk-SK" sz="2400" dirty="0" err="1" smtClean="0">
                <a:solidFill>
                  <a:schemeClr val="tx1">
                    <a:lumMod val="50000"/>
                  </a:schemeClr>
                </a:solidFill>
              </a:rPr>
              <a:t>art</a:t>
            </a:r>
            <a:r>
              <a:rPr lang="sk-SK" sz="2400" dirty="0" smtClean="0">
                <a:solidFill>
                  <a:schemeClr val="tx1">
                    <a:lumMod val="50000"/>
                  </a:schemeClr>
                </a:solidFill>
              </a:rPr>
              <a:t> </a:t>
            </a:r>
            <a:endParaRPr lang="it-IT" sz="2400" dirty="0">
              <a:solidFill>
                <a:schemeClr val="tx1">
                  <a:lumMod val="50000"/>
                </a:schemeClr>
              </a:solidFill>
            </a:endParaRPr>
          </a:p>
        </p:txBody>
      </p:sp>
      <p:sp>
        <p:nvSpPr>
          <p:cNvPr id="9" name="Rettangolo 8"/>
          <p:cNvSpPr/>
          <p:nvPr/>
        </p:nvSpPr>
        <p:spPr>
          <a:xfrm>
            <a:off x="5950396" y="417438"/>
            <a:ext cx="5904656" cy="723275"/>
          </a:xfrm>
          <a:prstGeom prst="rect">
            <a:avLst/>
          </a:prstGeom>
        </p:spPr>
        <p:txBody>
          <a:bodyPr wrap="square">
            <a:spAutoFit/>
          </a:bodyPr>
          <a:lstStyle/>
          <a:p>
            <a:pPr fontAlgn="auto">
              <a:spcBef>
                <a:spcPts val="0"/>
              </a:spcBef>
              <a:spcAft>
                <a:spcPts val="0"/>
              </a:spcAft>
              <a:defRPr/>
            </a:pPr>
            <a:r>
              <a:rPr lang="sk-SK" b="1" dirty="0" smtClean="0">
                <a:solidFill>
                  <a:schemeClr val="tx1">
                    <a:lumMod val="50000"/>
                  </a:schemeClr>
                </a:solidFill>
              </a:rPr>
              <a:t>BRATISLAVA REGION </a:t>
            </a:r>
            <a:r>
              <a:rPr lang="it-IT" b="1" dirty="0" smtClean="0">
                <a:solidFill>
                  <a:schemeClr val="tx1">
                    <a:lumMod val="50000"/>
                  </a:schemeClr>
                </a:solidFill>
              </a:rPr>
              <a:t/>
            </a:r>
            <a:br>
              <a:rPr lang="it-IT" b="1" dirty="0" smtClean="0">
                <a:solidFill>
                  <a:schemeClr val="tx1">
                    <a:lumMod val="50000"/>
                  </a:schemeClr>
                </a:solidFill>
              </a:rPr>
            </a:br>
            <a:r>
              <a:rPr lang="it-IT" sz="500" b="1" dirty="0" smtClean="0">
                <a:solidFill>
                  <a:schemeClr val="tx1">
                    <a:lumMod val="50000"/>
                  </a:schemeClr>
                </a:solidFill>
              </a:rPr>
              <a:t/>
            </a:r>
            <a:br>
              <a:rPr lang="it-IT" sz="500" b="1" dirty="0" smtClean="0">
                <a:solidFill>
                  <a:schemeClr val="tx1">
                    <a:lumMod val="50000"/>
                  </a:schemeClr>
                </a:solidFill>
              </a:rPr>
            </a:br>
            <a:r>
              <a:rPr lang="sk-SK" b="1" dirty="0" smtClean="0">
                <a:solidFill>
                  <a:schemeClr val="tx1">
                    <a:lumMod val="50000"/>
                  </a:schemeClr>
                </a:solidFill>
              </a:rPr>
              <a:t>DANUBIANA MEULENSTEEN ART MUSEUM </a:t>
            </a:r>
            <a:endParaRPr lang="it-IT" dirty="0" smtClean="0">
              <a:solidFill>
                <a:schemeClr val="tx1">
                  <a:lumMod val="50000"/>
                </a:schemeClr>
              </a:solidFill>
            </a:endParaRPr>
          </a:p>
        </p:txBody>
      </p:sp>
      <p:sp>
        <p:nvSpPr>
          <p:cNvPr id="12" name="CasellaDiTesto 11"/>
          <p:cNvSpPr txBox="1"/>
          <p:nvPr/>
        </p:nvSpPr>
        <p:spPr>
          <a:xfrm>
            <a:off x="477788" y="3212976"/>
            <a:ext cx="4320480" cy="1255728"/>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AREA COVERED</a:t>
            </a:r>
          </a:p>
          <a:p>
            <a:pPr>
              <a:lnSpc>
                <a:spcPct val="90000"/>
              </a:lnSpc>
            </a:pPr>
            <a:endParaRPr lang="it-IT" sz="1200" b="1" dirty="0" smtClean="0">
              <a:solidFill>
                <a:schemeClr val="tx1">
                  <a:lumMod val="50000"/>
                </a:schemeClr>
              </a:solidFill>
            </a:endParaRPr>
          </a:p>
          <a:p>
            <a:pPr>
              <a:lnSpc>
                <a:spcPct val="90000"/>
              </a:lnSpc>
            </a:pPr>
            <a:r>
              <a:rPr lang="sk-SK" sz="2400" dirty="0" err="1" smtClean="0">
                <a:solidFill>
                  <a:schemeClr val="tx1">
                    <a:lumMod val="50000"/>
                  </a:schemeClr>
                </a:solidFill>
              </a:rPr>
              <a:t>It</a:t>
            </a:r>
            <a:r>
              <a:rPr lang="sk-SK" sz="2400" dirty="0" smtClean="0">
                <a:solidFill>
                  <a:schemeClr val="tx1">
                    <a:lumMod val="50000"/>
                  </a:schemeClr>
                </a:solidFill>
              </a:rPr>
              <a:t> </a:t>
            </a:r>
            <a:r>
              <a:rPr lang="sk-SK" sz="2400" dirty="0" err="1" smtClean="0">
                <a:solidFill>
                  <a:schemeClr val="tx1">
                    <a:lumMod val="50000"/>
                  </a:schemeClr>
                </a:solidFill>
              </a:rPr>
              <a:t>covers</a:t>
            </a:r>
            <a:r>
              <a:rPr lang="sk-SK" sz="2400" dirty="0" smtClean="0">
                <a:solidFill>
                  <a:schemeClr val="tx1">
                    <a:lumMod val="50000"/>
                  </a:schemeClr>
                </a:solidFill>
              </a:rPr>
              <a:t> </a:t>
            </a:r>
            <a:r>
              <a:rPr lang="sk-SK" sz="2400" dirty="0" err="1" smtClean="0">
                <a:solidFill>
                  <a:schemeClr val="tx1">
                    <a:lumMod val="50000"/>
                  </a:schemeClr>
                </a:solidFill>
              </a:rPr>
              <a:t>an</a:t>
            </a:r>
            <a:r>
              <a:rPr lang="sk-SK" sz="2400" dirty="0" smtClean="0">
                <a:solidFill>
                  <a:schemeClr val="tx1">
                    <a:lumMod val="50000"/>
                  </a:schemeClr>
                </a:solidFill>
              </a:rPr>
              <a:t> </a:t>
            </a:r>
            <a:r>
              <a:rPr lang="sk-SK" sz="2400" dirty="0" err="1" smtClean="0">
                <a:solidFill>
                  <a:schemeClr val="tx1">
                    <a:lumMod val="50000"/>
                  </a:schemeClr>
                </a:solidFill>
              </a:rPr>
              <a:t>area</a:t>
            </a:r>
            <a:r>
              <a:rPr lang="sk-SK" sz="2400" dirty="0" smtClean="0">
                <a:solidFill>
                  <a:schemeClr val="tx1">
                    <a:lumMod val="50000"/>
                  </a:schemeClr>
                </a:solidFill>
              </a:rPr>
              <a:t> </a:t>
            </a:r>
            <a:r>
              <a:rPr lang="sk-SK" sz="2400" dirty="0" err="1" smtClean="0">
                <a:solidFill>
                  <a:schemeClr val="tx1">
                    <a:lumMod val="50000"/>
                  </a:schemeClr>
                </a:solidFill>
              </a:rPr>
              <a:t>of</a:t>
            </a:r>
            <a:r>
              <a:rPr lang="sk-SK" sz="2400" dirty="0" smtClean="0">
                <a:solidFill>
                  <a:schemeClr val="tx1">
                    <a:lumMod val="50000"/>
                  </a:schemeClr>
                </a:solidFill>
              </a:rPr>
              <a:t> </a:t>
            </a:r>
            <a:r>
              <a:rPr lang="it-IT" sz="2400" dirty="0" smtClean="0">
                <a:solidFill>
                  <a:schemeClr val="tx1">
                    <a:lumMod val="50000"/>
                  </a:schemeClr>
                </a:solidFill>
              </a:rPr>
              <a:t>8000 m2</a:t>
            </a:r>
            <a:r>
              <a:rPr lang="sk-SK" sz="2400" dirty="0" smtClean="0">
                <a:solidFill>
                  <a:schemeClr val="tx1">
                    <a:lumMod val="50000"/>
                  </a:schemeClr>
                </a:solidFill>
              </a:rPr>
              <a:t> </a:t>
            </a:r>
            <a:r>
              <a:rPr lang="sk-SK" sz="2400" dirty="0" err="1" smtClean="0">
                <a:solidFill>
                  <a:schemeClr val="tx1">
                    <a:lumMod val="50000"/>
                  </a:schemeClr>
                </a:solidFill>
              </a:rPr>
              <a:t>including</a:t>
            </a:r>
            <a:r>
              <a:rPr lang="sk-SK" sz="2400" dirty="0" smtClean="0">
                <a:solidFill>
                  <a:schemeClr val="tx1">
                    <a:lumMod val="50000"/>
                  </a:schemeClr>
                </a:solidFill>
              </a:rPr>
              <a:t> </a:t>
            </a:r>
            <a:r>
              <a:rPr lang="sk-SK" sz="2400" dirty="0" err="1" smtClean="0">
                <a:solidFill>
                  <a:schemeClr val="tx1">
                    <a:lumMod val="50000"/>
                  </a:schemeClr>
                </a:solidFill>
              </a:rPr>
              <a:t>the</a:t>
            </a:r>
            <a:r>
              <a:rPr lang="sk-SK" sz="2400" dirty="0" smtClean="0">
                <a:solidFill>
                  <a:schemeClr val="tx1">
                    <a:lumMod val="50000"/>
                  </a:schemeClr>
                </a:solidFill>
              </a:rPr>
              <a:t> park</a:t>
            </a:r>
            <a:endParaRPr lang="it-IT" sz="2400" dirty="0">
              <a:solidFill>
                <a:schemeClr val="tx1">
                  <a:lumMod val="50000"/>
                </a:schemeClr>
              </a:solidFill>
            </a:endParaRPr>
          </a:p>
        </p:txBody>
      </p:sp>
      <p:sp>
        <p:nvSpPr>
          <p:cNvPr id="14" name="CasellaDiTesto 13"/>
          <p:cNvSpPr txBox="1"/>
          <p:nvPr/>
        </p:nvSpPr>
        <p:spPr>
          <a:xfrm>
            <a:off x="5230316" y="1988841"/>
            <a:ext cx="6480720" cy="2169825"/>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PHYSICAL AND AESTHETIC FEATURES</a:t>
            </a:r>
            <a:endParaRPr lang="sk-SK" sz="2400" b="1" dirty="0" smtClean="0">
              <a:solidFill>
                <a:schemeClr val="tx1">
                  <a:lumMod val="50000"/>
                </a:schemeClr>
              </a:solidFill>
            </a:endParaRPr>
          </a:p>
          <a:p>
            <a:pPr>
              <a:lnSpc>
                <a:spcPct val="90000"/>
              </a:lnSpc>
            </a:pPr>
            <a:r>
              <a:rPr lang="en-US" sz="1400" dirty="0" smtClean="0">
                <a:solidFill>
                  <a:schemeClr val="tx2"/>
                </a:solidFill>
              </a:rPr>
              <a:t>The </a:t>
            </a:r>
            <a:r>
              <a:rPr lang="en-US" sz="1400" dirty="0" err="1" smtClean="0">
                <a:solidFill>
                  <a:schemeClr val="tx2"/>
                </a:solidFill>
              </a:rPr>
              <a:t>Danubiana’s</a:t>
            </a:r>
            <a:r>
              <a:rPr lang="en-US" sz="1400" dirty="0" smtClean="0">
                <a:solidFill>
                  <a:schemeClr val="tx2"/>
                </a:solidFill>
              </a:rPr>
              <a:t> unique location on the borders of Slovakia, Hungary and Austria, and its harmonious combination of museum architecture and the surrounding Danube River landscape offer visitors unique views of the artwork as well as the flora and fauna which change with the seasons. </a:t>
            </a:r>
            <a:r>
              <a:rPr lang="sk-SK" sz="1400" b="1" dirty="0" smtClean="0">
                <a:solidFill>
                  <a:schemeClr val="tx2"/>
                </a:solidFill>
              </a:rPr>
              <a:t> </a:t>
            </a:r>
            <a:r>
              <a:rPr lang="en-US" sz="1400" dirty="0" smtClean="0">
                <a:solidFill>
                  <a:schemeClr val="tx2"/>
                </a:solidFill>
              </a:rPr>
              <a:t>The </a:t>
            </a:r>
            <a:r>
              <a:rPr lang="en-US" sz="1400" dirty="0">
                <a:solidFill>
                  <a:schemeClr val="tx2"/>
                </a:solidFill>
              </a:rPr>
              <a:t>permanent exposition is comprised of an international collection, a collection of Dutch art and a collection of Slovak art. The artworks featured in this exposition come from two sources. Most of the pieces are from the collection of Gerard </a:t>
            </a:r>
            <a:r>
              <a:rPr lang="en-US" sz="1400" dirty="0" err="1">
                <a:solidFill>
                  <a:schemeClr val="tx2"/>
                </a:solidFill>
              </a:rPr>
              <a:t>Meulensteen</a:t>
            </a:r>
            <a:r>
              <a:rPr lang="en-US" sz="1400" dirty="0">
                <a:solidFill>
                  <a:schemeClr val="tx2"/>
                </a:solidFill>
              </a:rPr>
              <a:t> </a:t>
            </a:r>
            <a:r>
              <a:rPr lang="sk-SK" sz="1400" dirty="0" smtClean="0">
                <a:solidFill>
                  <a:schemeClr val="tx2"/>
                </a:solidFill>
              </a:rPr>
              <a:t>(</a:t>
            </a:r>
            <a:r>
              <a:rPr lang="en-US" sz="1400" i="1" dirty="0" smtClean="0">
                <a:solidFill>
                  <a:schemeClr val="tx2"/>
                </a:solidFill>
              </a:rPr>
              <a:t>the </a:t>
            </a:r>
            <a:r>
              <a:rPr lang="en-US" sz="1400" i="1" dirty="0">
                <a:solidFill>
                  <a:schemeClr val="tx2"/>
                </a:solidFill>
              </a:rPr>
              <a:t>founder of the </a:t>
            </a:r>
            <a:r>
              <a:rPr lang="en-US" sz="1400" i="1" dirty="0" smtClean="0">
                <a:solidFill>
                  <a:schemeClr val="tx2"/>
                </a:solidFill>
              </a:rPr>
              <a:t>Danubiana</a:t>
            </a:r>
            <a:r>
              <a:rPr lang="sk-SK" sz="1400" dirty="0" smtClean="0">
                <a:solidFill>
                  <a:schemeClr val="tx2"/>
                </a:solidFill>
              </a:rPr>
              <a:t>)</a:t>
            </a:r>
            <a:endParaRPr lang="it-IT" sz="1400" dirty="0">
              <a:solidFill>
                <a:schemeClr val="tx2"/>
              </a:solidFill>
            </a:endParaRPr>
          </a:p>
        </p:txBody>
      </p:sp>
      <p:sp>
        <p:nvSpPr>
          <p:cNvPr id="15" name="CasellaDiTesto 14"/>
          <p:cNvSpPr txBox="1"/>
          <p:nvPr/>
        </p:nvSpPr>
        <p:spPr>
          <a:xfrm>
            <a:off x="405780" y="4437112"/>
            <a:ext cx="4320480" cy="3582519"/>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DATING</a:t>
            </a:r>
          </a:p>
          <a:p>
            <a:pPr>
              <a:lnSpc>
                <a:spcPct val="90000"/>
              </a:lnSpc>
            </a:pPr>
            <a:r>
              <a:rPr lang="en-US" sz="2400" dirty="0" smtClean="0">
                <a:solidFill>
                  <a:schemeClr val="tx1">
                    <a:lumMod val="50000"/>
                  </a:schemeClr>
                </a:solidFill>
              </a:rPr>
              <a:t>The birth of the Danubiana dates back to 1990. The museum was opened for the first time on</a:t>
            </a:r>
            <a:r>
              <a:rPr lang="sk-SK" sz="2400" dirty="0" smtClean="0">
                <a:solidFill>
                  <a:schemeClr val="tx1">
                    <a:lumMod val="50000"/>
                  </a:schemeClr>
                </a:solidFill>
              </a:rPr>
              <a:t> </a:t>
            </a:r>
            <a:r>
              <a:rPr lang="en-US" sz="2400" dirty="0" smtClean="0">
                <a:solidFill>
                  <a:schemeClr val="tx1">
                    <a:lumMod val="50000"/>
                  </a:schemeClr>
                </a:solidFill>
              </a:rPr>
              <a:t> 9</a:t>
            </a:r>
            <a:r>
              <a:rPr lang="en-US" sz="2400" baseline="30000" dirty="0" smtClean="0">
                <a:solidFill>
                  <a:schemeClr val="tx1">
                    <a:lumMod val="50000"/>
                  </a:schemeClr>
                </a:solidFill>
              </a:rPr>
              <a:t>th</a:t>
            </a:r>
            <a:r>
              <a:rPr lang="en-US" sz="2400" dirty="0" smtClean="0">
                <a:solidFill>
                  <a:schemeClr val="tx1">
                    <a:lumMod val="50000"/>
                  </a:schemeClr>
                </a:solidFill>
              </a:rPr>
              <a:t> of September 2000.</a:t>
            </a:r>
            <a:endParaRPr lang="it-IT" sz="2400" dirty="0" smtClean="0">
              <a:solidFill>
                <a:schemeClr val="tx1">
                  <a:lumMod val="50000"/>
                </a:schemeClr>
              </a:solidFill>
            </a:endParaRPr>
          </a:p>
          <a:p>
            <a:pPr>
              <a:lnSpc>
                <a:spcPct val="90000"/>
              </a:lnSpc>
            </a:pPr>
            <a:endParaRPr lang="it-IT" sz="1200" b="1"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p:txBody>
      </p:sp>
      <p:sp>
        <p:nvSpPr>
          <p:cNvPr id="10" name="CasellaDiTesto 9"/>
          <p:cNvSpPr txBox="1"/>
          <p:nvPr/>
        </p:nvSpPr>
        <p:spPr>
          <a:xfrm>
            <a:off x="5230316" y="4077072"/>
            <a:ext cx="6480720" cy="2751522"/>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HISTORICAL/SCIENTIFIC/ARTISTIC INFORMATION</a:t>
            </a:r>
          </a:p>
          <a:p>
            <a:pPr>
              <a:lnSpc>
                <a:spcPct val="90000"/>
              </a:lnSpc>
            </a:pPr>
            <a:r>
              <a:rPr lang="en-US" dirty="0" smtClean="0">
                <a:solidFill>
                  <a:schemeClr val="tx1">
                    <a:lumMod val="50000"/>
                  </a:schemeClr>
                </a:solidFill>
              </a:rPr>
              <a:t>The </a:t>
            </a:r>
            <a:r>
              <a:rPr lang="en-US" dirty="0">
                <a:solidFill>
                  <a:schemeClr val="tx1">
                    <a:lumMod val="50000"/>
                  </a:schemeClr>
                </a:solidFill>
              </a:rPr>
              <a:t>goal of this gallery was to continue in the ideas which </a:t>
            </a:r>
            <a:r>
              <a:rPr lang="sk-SK" dirty="0" smtClean="0">
                <a:solidFill>
                  <a:schemeClr val="tx1">
                    <a:lumMod val="50000"/>
                  </a:schemeClr>
                </a:solidFill>
              </a:rPr>
              <a:t>the </a:t>
            </a:r>
            <a:r>
              <a:rPr lang="en-US" dirty="0" smtClean="0">
                <a:solidFill>
                  <a:schemeClr val="tx1">
                    <a:lumMod val="50000"/>
                  </a:schemeClr>
                </a:solidFill>
              </a:rPr>
              <a:t>famous </a:t>
            </a:r>
            <a:r>
              <a:rPr lang="en-US" dirty="0">
                <a:solidFill>
                  <a:schemeClr val="tx1">
                    <a:lumMod val="50000"/>
                  </a:schemeClr>
                </a:solidFill>
              </a:rPr>
              <a:t>artist strived for more than 100 years ago in Arles, France. Gerard </a:t>
            </a:r>
            <a:r>
              <a:rPr lang="en-US" dirty="0" err="1">
                <a:solidFill>
                  <a:schemeClr val="tx1">
                    <a:lumMod val="50000"/>
                  </a:schemeClr>
                </a:solidFill>
              </a:rPr>
              <a:t>Meulensteen</a:t>
            </a:r>
            <a:r>
              <a:rPr lang="en-US" dirty="0">
                <a:solidFill>
                  <a:schemeClr val="tx1">
                    <a:lumMod val="50000"/>
                  </a:schemeClr>
                </a:solidFill>
              </a:rPr>
              <a:t> and Vincent </a:t>
            </a:r>
            <a:r>
              <a:rPr lang="en-US" dirty="0" err="1">
                <a:solidFill>
                  <a:schemeClr val="tx1">
                    <a:lumMod val="50000"/>
                  </a:schemeClr>
                </a:solidFill>
              </a:rPr>
              <a:t>Polakovič</a:t>
            </a:r>
            <a:r>
              <a:rPr lang="en-US" dirty="0">
                <a:solidFill>
                  <a:schemeClr val="tx1">
                    <a:lumMod val="50000"/>
                  </a:schemeClr>
                </a:solidFill>
              </a:rPr>
              <a:t>, who in 1998 visited the Louisiana Museum in Denmark, decided to build modern art museum in Bratislava that would allow local and foreign artists to exhibit their work in modern spaces with attractive architecture.</a:t>
            </a:r>
            <a:endParaRPr lang="it-IT" dirty="0">
              <a:solidFill>
                <a:schemeClr val="tx1">
                  <a:lumMod val="50000"/>
                </a:schemeClr>
              </a:solidFill>
            </a:endParaRPr>
          </a:p>
        </p:txBody>
      </p:sp>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F:\ERASMUS+\eu_flag_co_funded_pos_[rgb]_right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
        <p:nvSpPr>
          <p:cNvPr id="9" name="Rettangolo 8"/>
          <p:cNvSpPr/>
          <p:nvPr/>
        </p:nvSpPr>
        <p:spPr>
          <a:xfrm>
            <a:off x="5950396" y="417438"/>
            <a:ext cx="5904656" cy="723275"/>
          </a:xfrm>
          <a:prstGeom prst="rect">
            <a:avLst/>
          </a:prstGeom>
        </p:spPr>
        <p:txBody>
          <a:bodyPr wrap="square">
            <a:spAutoFit/>
          </a:bodyPr>
          <a:lstStyle/>
          <a:p>
            <a:pPr fontAlgn="auto">
              <a:spcBef>
                <a:spcPts val="0"/>
              </a:spcBef>
              <a:spcAft>
                <a:spcPts val="0"/>
              </a:spcAft>
              <a:defRPr/>
            </a:pPr>
            <a:r>
              <a:rPr lang="sk-SK" b="1" dirty="0" smtClean="0">
                <a:solidFill>
                  <a:schemeClr val="tx1">
                    <a:lumMod val="50000"/>
                  </a:schemeClr>
                </a:solidFill>
              </a:rPr>
              <a:t>BRATISLAVA REGION </a:t>
            </a:r>
            <a:r>
              <a:rPr lang="it-IT" b="1" dirty="0" smtClean="0">
                <a:solidFill>
                  <a:schemeClr val="tx1">
                    <a:lumMod val="50000"/>
                  </a:schemeClr>
                </a:solidFill>
              </a:rPr>
              <a:t/>
            </a:r>
            <a:br>
              <a:rPr lang="it-IT" b="1" dirty="0" smtClean="0">
                <a:solidFill>
                  <a:schemeClr val="tx1">
                    <a:lumMod val="50000"/>
                  </a:schemeClr>
                </a:solidFill>
              </a:rPr>
            </a:br>
            <a:r>
              <a:rPr lang="it-IT" sz="500" b="1" dirty="0" smtClean="0">
                <a:solidFill>
                  <a:schemeClr val="tx1">
                    <a:lumMod val="50000"/>
                  </a:schemeClr>
                </a:solidFill>
              </a:rPr>
              <a:t/>
            </a:r>
            <a:br>
              <a:rPr lang="it-IT" sz="500" b="1" dirty="0" smtClean="0">
                <a:solidFill>
                  <a:schemeClr val="tx1">
                    <a:lumMod val="50000"/>
                  </a:schemeClr>
                </a:solidFill>
              </a:rPr>
            </a:br>
            <a:r>
              <a:rPr lang="sk-SK" b="1" dirty="0" smtClean="0">
                <a:solidFill>
                  <a:schemeClr val="tx1">
                    <a:lumMod val="50000"/>
                  </a:schemeClr>
                </a:solidFill>
              </a:rPr>
              <a:t>DANUBIANA MEULENSTEEN ART MUSEUM </a:t>
            </a:r>
            <a:endParaRPr lang="it-IT" dirty="0" smtClean="0">
              <a:solidFill>
                <a:schemeClr val="tx1">
                  <a:lumMod val="50000"/>
                </a:schemeClr>
              </a:solidFill>
            </a:endParaRPr>
          </a:p>
        </p:txBody>
      </p:sp>
      <p:sp>
        <p:nvSpPr>
          <p:cNvPr id="10" name="CasellaDiTesto 9"/>
          <p:cNvSpPr txBox="1"/>
          <p:nvPr/>
        </p:nvSpPr>
        <p:spPr>
          <a:xfrm>
            <a:off x="333772" y="2132856"/>
            <a:ext cx="11521280" cy="590931"/>
          </a:xfrm>
          <a:prstGeom prst="rect">
            <a:avLst/>
          </a:prstGeom>
          <a:noFill/>
        </p:spPr>
        <p:txBody>
          <a:bodyPr wrap="square" rtlCol="0">
            <a:spAutoFit/>
          </a:bodyPr>
          <a:lstStyle/>
          <a:p>
            <a:pPr algn="ctr">
              <a:lnSpc>
                <a:spcPct val="90000"/>
              </a:lnSpc>
            </a:pPr>
            <a:r>
              <a:rPr lang="it-IT" sz="2400" b="1" dirty="0" smtClean="0">
                <a:solidFill>
                  <a:schemeClr val="tx1">
                    <a:lumMod val="50000"/>
                  </a:schemeClr>
                </a:solidFill>
              </a:rPr>
              <a:t>HIGHLIGHTS</a:t>
            </a:r>
          </a:p>
          <a:p>
            <a:pPr algn="ctr">
              <a:lnSpc>
                <a:spcPct val="90000"/>
              </a:lnSpc>
            </a:pPr>
            <a:endParaRPr lang="it-IT" sz="1200" b="1" dirty="0" smtClean="0">
              <a:solidFill>
                <a:schemeClr val="tx1">
                  <a:lumMod val="50000"/>
                </a:schemeClr>
              </a:solidFill>
            </a:endParaRPr>
          </a:p>
        </p:txBody>
      </p:sp>
      <p:pic>
        <p:nvPicPr>
          <p:cNvPr id="15" name="Immagine 14" descr="Vuoto.png"/>
          <p:cNvPicPr>
            <a:picLocks noChangeAspect="1"/>
          </p:cNvPicPr>
          <p:nvPr/>
        </p:nvPicPr>
        <p:blipFill>
          <a:blip r:embed="rId3" cstate="print"/>
          <a:stretch>
            <a:fillRect/>
          </a:stretch>
        </p:blipFill>
        <p:spPr>
          <a:xfrm>
            <a:off x="6238428" y="2636913"/>
            <a:ext cx="5560329" cy="3279725"/>
          </a:xfrm>
          <a:prstGeom prst="rect">
            <a:avLst/>
          </a:prstGeom>
        </p:spPr>
      </p:pic>
      <p:pic>
        <p:nvPicPr>
          <p:cNvPr id="3" name="Obrázok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10436" y="2636912"/>
            <a:ext cx="5616624" cy="3456384"/>
          </a:xfrm>
          <a:prstGeom prst="rect">
            <a:avLst/>
          </a:prstGeom>
        </p:spPr>
      </p:pic>
      <p:pic>
        <p:nvPicPr>
          <p:cNvPr id="13" name="Obrázok 12" descr="C:\Users\Miroslava\Desktop\project ERASMUS\danubiana\20180215_131702.jpg"/>
          <p:cNvPicPr/>
          <p:nvPr/>
        </p:nvPicPr>
        <p:blipFill>
          <a:blip r:embed="rId5" cstate="print"/>
          <a:srcRect/>
          <a:stretch>
            <a:fillRect/>
          </a:stretch>
        </p:blipFill>
        <p:spPr bwMode="auto">
          <a:xfrm>
            <a:off x="261764" y="2564904"/>
            <a:ext cx="5976664" cy="3861048"/>
          </a:xfrm>
          <a:prstGeom prst="rect">
            <a:avLst/>
          </a:prstGeom>
          <a:noFill/>
        </p:spPr>
      </p:pic>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F:\ERASMUS+\eu_flag_co_funded_pos_[rgb]_right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
        <p:nvSpPr>
          <p:cNvPr id="8" name="CasellaDiTesto 7"/>
          <p:cNvSpPr txBox="1"/>
          <p:nvPr/>
        </p:nvSpPr>
        <p:spPr>
          <a:xfrm>
            <a:off x="405780" y="1988840"/>
            <a:ext cx="4680520" cy="1421928"/>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CONDITION OF PRESERVATION</a:t>
            </a:r>
          </a:p>
          <a:p>
            <a:pPr>
              <a:lnSpc>
                <a:spcPct val="90000"/>
              </a:lnSpc>
            </a:pPr>
            <a:endParaRPr lang="it-IT" sz="1200" b="1" dirty="0" smtClean="0">
              <a:solidFill>
                <a:schemeClr val="tx1">
                  <a:lumMod val="50000"/>
                </a:schemeClr>
              </a:solidFill>
            </a:endParaRPr>
          </a:p>
          <a:p>
            <a:pPr>
              <a:lnSpc>
                <a:spcPct val="90000"/>
              </a:lnSpc>
            </a:pPr>
            <a:r>
              <a:rPr lang="sk-SK" sz="2000" dirty="0" smtClean="0">
                <a:solidFill>
                  <a:schemeClr val="tx1">
                    <a:lumMod val="50000"/>
                  </a:schemeClr>
                </a:solidFill>
              </a:rPr>
              <a:t>The condition of the museum is very good because</a:t>
            </a:r>
            <a:r>
              <a:rPr lang="sk-SK" sz="2000" dirty="0">
                <a:solidFill>
                  <a:schemeClr val="tx1">
                    <a:lumMod val="50000"/>
                  </a:schemeClr>
                </a:solidFill>
              </a:rPr>
              <a:t> </a:t>
            </a:r>
            <a:r>
              <a:rPr lang="sk-SK" sz="2000" dirty="0" smtClean="0">
                <a:solidFill>
                  <a:schemeClr val="tx1">
                    <a:lumMod val="50000"/>
                  </a:schemeClr>
                </a:solidFill>
              </a:rPr>
              <a:t>it is</a:t>
            </a:r>
            <a:r>
              <a:rPr lang="en-US" sz="2000" dirty="0" smtClean="0">
                <a:solidFill>
                  <a:schemeClr val="tx1">
                    <a:lumMod val="50000"/>
                  </a:schemeClr>
                </a:solidFill>
              </a:rPr>
              <a:t> a</a:t>
            </a:r>
            <a:r>
              <a:rPr lang="sk-SK" sz="2000" dirty="0" smtClean="0">
                <a:solidFill>
                  <a:schemeClr val="tx1">
                    <a:lumMod val="50000"/>
                  </a:schemeClr>
                </a:solidFill>
              </a:rPr>
              <a:t> young building. </a:t>
            </a:r>
            <a:endParaRPr lang="it-IT" sz="2000" dirty="0" smtClean="0">
              <a:solidFill>
                <a:schemeClr val="tx1">
                  <a:lumMod val="50000"/>
                </a:schemeClr>
              </a:solidFill>
            </a:endParaRPr>
          </a:p>
          <a:p>
            <a:pPr>
              <a:lnSpc>
                <a:spcPct val="90000"/>
              </a:lnSpc>
            </a:pPr>
            <a:endParaRPr lang="it-IT" sz="2000" dirty="0">
              <a:solidFill>
                <a:schemeClr val="tx1">
                  <a:lumMod val="50000"/>
                </a:schemeClr>
              </a:solidFill>
            </a:endParaRPr>
          </a:p>
        </p:txBody>
      </p:sp>
      <p:sp>
        <p:nvSpPr>
          <p:cNvPr id="9" name="Rettangolo 8"/>
          <p:cNvSpPr/>
          <p:nvPr/>
        </p:nvSpPr>
        <p:spPr>
          <a:xfrm>
            <a:off x="5950396" y="417438"/>
            <a:ext cx="5904656" cy="723275"/>
          </a:xfrm>
          <a:prstGeom prst="rect">
            <a:avLst/>
          </a:prstGeom>
        </p:spPr>
        <p:txBody>
          <a:bodyPr wrap="square">
            <a:spAutoFit/>
          </a:bodyPr>
          <a:lstStyle/>
          <a:p>
            <a:pPr fontAlgn="auto">
              <a:spcBef>
                <a:spcPts val="0"/>
              </a:spcBef>
              <a:spcAft>
                <a:spcPts val="0"/>
              </a:spcAft>
              <a:defRPr/>
            </a:pPr>
            <a:r>
              <a:rPr lang="sk-SK" b="1" dirty="0" smtClean="0">
                <a:solidFill>
                  <a:schemeClr val="tx1">
                    <a:lumMod val="50000"/>
                  </a:schemeClr>
                </a:solidFill>
              </a:rPr>
              <a:t>BRATISLAVA REGION </a:t>
            </a:r>
            <a:r>
              <a:rPr lang="it-IT" b="1" dirty="0" smtClean="0">
                <a:solidFill>
                  <a:schemeClr val="tx1">
                    <a:lumMod val="50000"/>
                  </a:schemeClr>
                </a:solidFill>
              </a:rPr>
              <a:t/>
            </a:r>
            <a:br>
              <a:rPr lang="it-IT" b="1" dirty="0" smtClean="0">
                <a:solidFill>
                  <a:schemeClr val="tx1">
                    <a:lumMod val="50000"/>
                  </a:schemeClr>
                </a:solidFill>
              </a:rPr>
            </a:br>
            <a:r>
              <a:rPr lang="it-IT" sz="500" b="1" dirty="0" smtClean="0">
                <a:solidFill>
                  <a:schemeClr val="tx1">
                    <a:lumMod val="50000"/>
                  </a:schemeClr>
                </a:solidFill>
              </a:rPr>
              <a:t/>
            </a:r>
            <a:br>
              <a:rPr lang="it-IT" sz="500" b="1" dirty="0" smtClean="0">
                <a:solidFill>
                  <a:schemeClr val="tx1">
                    <a:lumMod val="50000"/>
                  </a:schemeClr>
                </a:solidFill>
              </a:rPr>
            </a:br>
            <a:r>
              <a:rPr lang="sk-SK" b="1" dirty="0" smtClean="0">
                <a:solidFill>
                  <a:schemeClr val="tx1">
                    <a:lumMod val="50000"/>
                  </a:schemeClr>
                </a:solidFill>
              </a:rPr>
              <a:t>DANUBIANA MEULENSTEEN ART MUSEUM </a:t>
            </a:r>
            <a:endParaRPr lang="it-IT" dirty="0" smtClean="0">
              <a:solidFill>
                <a:schemeClr val="tx1">
                  <a:lumMod val="50000"/>
                </a:schemeClr>
              </a:solidFill>
            </a:endParaRPr>
          </a:p>
        </p:txBody>
      </p:sp>
      <p:sp>
        <p:nvSpPr>
          <p:cNvPr id="12" name="CasellaDiTesto 11"/>
          <p:cNvSpPr txBox="1"/>
          <p:nvPr/>
        </p:nvSpPr>
        <p:spPr>
          <a:xfrm>
            <a:off x="405780" y="3356992"/>
            <a:ext cx="4320480" cy="1809726"/>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LEGAL OWNERSHIP</a:t>
            </a:r>
          </a:p>
          <a:p>
            <a:pPr>
              <a:lnSpc>
                <a:spcPct val="90000"/>
              </a:lnSpc>
            </a:pPr>
            <a:r>
              <a:rPr lang="en-US" sz="2000" dirty="0" smtClean="0">
                <a:solidFill>
                  <a:schemeClr val="tx2"/>
                </a:solidFill>
              </a:rPr>
              <a:t>In 2011, Gerard </a:t>
            </a:r>
            <a:r>
              <a:rPr lang="en-US" sz="2000" dirty="0" err="1" smtClean="0">
                <a:solidFill>
                  <a:schemeClr val="tx2"/>
                </a:solidFill>
              </a:rPr>
              <a:t>Meulensteen</a:t>
            </a:r>
            <a:r>
              <a:rPr lang="en-US" sz="2000" dirty="0" smtClean="0">
                <a:solidFill>
                  <a:schemeClr val="tx2"/>
                </a:solidFill>
              </a:rPr>
              <a:t> donated his museum to the Slovak Republic which the Government of the Slovak Republic was happy to accept</a:t>
            </a:r>
            <a:r>
              <a:rPr lang="en-US" sz="2000" dirty="0" smtClean="0"/>
              <a:t>. </a:t>
            </a:r>
            <a:endParaRPr lang="it-IT" sz="1200" b="1" dirty="0" smtClean="0">
              <a:solidFill>
                <a:schemeClr val="tx1">
                  <a:lumMod val="50000"/>
                </a:schemeClr>
              </a:solidFill>
            </a:endParaRPr>
          </a:p>
        </p:txBody>
      </p:sp>
      <p:sp>
        <p:nvSpPr>
          <p:cNvPr id="14" name="CasellaDiTesto 13"/>
          <p:cNvSpPr txBox="1"/>
          <p:nvPr/>
        </p:nvSpPr>
        <p:spPr>
          <a:xfrm>
            <a:off x="5374332" y="1988840"/>
            <a:ext cx="2160240" cy="424732"/>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VISITING TIME</a:t>
            </a:r>
            <a:endParaRPr lang="it-IT" sz="1200" b="1" dirty="0" smtClean="0">
              <a:solidFill>
                <a:schemeClr val="tx1">
                  <a:lumMod val="50000"/>
                </a:schemeClr>
              </a:solidFill>
            </a:endParaRPr>
          </a:p>
        </p:txBody>
      </p:sp>
      <p:sp>
        <p:nvSpPr>
          <p:cNvPr id="16" name="CasellaDiTesto 15"/>
          <p:cNvSpPr txBox="1"/>
          <p:nvPr/>
        </p:nvSpPr>
        <p:spPr>
          <a:xfrm>
            <a:off x="5374332" y="2564904"/>
            <a:ext cx="4392488" cy="923330"/>
          </a:xfrm>
          <a:prstGeom prst="rect">
            <a:avLst/>
          </a:prstGeom>
          <a:noFill/>
        </p:spPr>
        <p:txBody>
          <a:bodyPr wrap="square" rtlCol="0">
            <a:spAutoFit/>
          </a:bodyPr>
          <a:lstStyle/>
          <a:p>
            <a:pPr>
              <a:lnSpc>
                <a:spcPct val="90000"/>
              </a:lnSpc>
            </a:pPr>
            <a:r>
              <a:rPr lang="sk-SK" sz="2000" dirty="0" smtClean="0">
                <a:solidFill>
                  <a:schemeClr val="tx1">
                    <a:lumMod val="50000"/>
                  </a:schemeClr>
                </a:solidFill>
              </a:rPr>
              <a:t>	</a:t>
            </a:r>
            <a:r>
              <a:rPr lang="en-US" sz="2000" dirty="0" smtClean="0">
                <a:solidFill>
                  <a:schemeClr val="tx1">
                    <a:lumMod val="50000"/>
                  </a:schemeClr>
                </a:solidFill>
              </a:rPr>
              <a:t>Opening</a:t>
            </a:r>
            <a:r>
              <a:rPr lang="sk-SK" sz="2000" dirty="0" smtClean="0">
                <a:solidFill>
                  <a:schemeClr val="tx1">
                    <a:lumMod val="50000"/>
                  </a:schemeClr>
                </a:solidFill>
              </a:rPr>
              <a:t> </a:t>
            </a:r>
            <a:r>
              <a:rPr lang="en-US" sz="2000" dirty="0" smtClean="0">
                <a:solidFill>
                  <a:schemeClr val="tx1">
                    <a:lumMod val="50000"/>
                  </a:schemeClr>
                </a:solidFill>
              </a:rPr>
              <a:t>Hours</a:t>
            </a:r>
            <a:r>
              <a:rPr lang="en-US" sz="2000" dirty="0">
                <a:solidFill>
                  <a:schemeClr val="tx1">
                    <a:lumMod val="50000"/>
                  </a:schemeClr>
                </a:solidFill>
              </a:rPr>
              <a:t>: </a:t>
            </a:r>
            <a:endParaRPr lang="sk-SK" sz="2000" dirty="0" smtClean="0">
              <a:solidFill>
                <a:schemeClr val="tx1">
                  <a:lumMod val="50000"/>
                </a:schemeClr>
              </a:solidFill>
            </a:endParaRPr>
          </a:p>
          <a:p>
            <a:pPr>
              <a:lnSpc>
                <a:spcPct val="90000"/>
              </a:lnSpc>
            </a:pPr>
            <a:r>
              <a:rPr lang="sk-SK" sz="2000" dirty="0" smtClean="0">
                <a:solidFill>
                  <a:schemeClr val="tx1">
                    <a:lumMod val="50000"/>
                  </a:schemeClr>
                </a:solidFill>
              </a:rPr>
              <a:t>	</a:t>
            </a:r>
            <a:r>
              <a:rPr lang="en-US" sz="2000" dirty="0" smtClean="0">
                <a:solidFill>
                  <a:schemeClr val="tx1">
                    <a:lumMod val="50000"/>
                  </a:schemeClr>
                </a:solidFill>
              </a:rPr>
              <a:t>10:00 </a:t>
            </a:r>
            <a:r>
              <a:rPr lang="en-US" sz="2000" dirty="0">
                <a:solidFill>
                  <a:schemeClr val="tx1">
                    <a:lumMod val="50000"/>
                  </a:schemeClr>
                </a:solidFill>
              </a:rPr>
              <a:t>A.M. – 6:00 P.M.</a:t>
            </a:r>
          </a:p>
          <a:p>
            <a:pPr>
              <a:lnSpc>
                <a:spcPct val="90000"/>
              </a:lnSpc>
            </a:pPr>
            <a:r>
              <a:rPr lang="sk-SK" sz="2000" dirty="0" smtClean="0">
                <a:solidFill>
                  <a:schemeClr val="tx1">
                    <a:lumMod val="50000"/>
                  </a:schemeClr>
                </a:solidFill>
              </a:rPr>
              <a:t>	</a:t>
            </a:r>
            <a:r>
              <a:rPr lang="en-US" sz="2000" dirty="0" smtClean="0">
                <a:solidFill>
                  <a:schemeClr val="tx1">
                    <a:lumMod val="50000"/>
                  </a:schemeClr>
                </a:solidFill>
              </a:rPr>
              <a:t>Closed </a:t>
            </a:r>
            <a:r>
              <a:rPr lang="en-US" sz="2000" dirty="0">
                <a:solidFill>
                  <a:schemeClr val="tx1">
                    <a:lumMod val="50000"/>
                  </a:schemeClr>
                </a:solidFill>
              </a:rPr>
              <a:t>on </a:t>
            </a:r>
            <a:r>
              <a:rPr lang="en-US" sz="2000" dirty="0" smtClean="0">
                <a:solidFill>
                  <a:schemeClr val="tx1">
                    <a:lumMod val="50000"/>
                  </a:schemeClr>
                </a:solidFill>
              </a:rPr>
              <a:t>Mondays</a:t>
            </a:r>
            <a:r>
              <a:rPr lang="sk-SK" sz="2000" dirty="0" smtClean="0">
                <a:solidFill>
                  <a:schemeClr val="tx1">
                    <a:lumMod val="50000"/>
                  </a:schemeClr>
                </a:solidFill>
              </a:rPr>
              <a:t>.</a:t>
            </a:r>
            <a:endParaRPr lang="it-IT" sz="1200" dirty="0" smtClean="0">
              <a:solidFill>
                <a:schemeClr val="tx1">
                  <a:lumMod val="50000"/>
                </a:schemeClr>
              </a:solidFill>
            </a:endParaRPr>
          </a:p>
        </p:txBody>
      </p:sp>
      <p:sp>
        <p:nvSpPr>
          <p:cNvPr id="17" name="CasellaDiTesto 16"/>
          <p:cNvSpPr txBox="1"/>
          <p:nvPr/>
        </p:nvSpPr>
        <p:spPr>
          <a:xfrm>
            <a:off x="405780" y="5229200"/>
            <a:ext cx="4320480" cy="2363724"/>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TICKETS AND BOOKING</a:t>
            </a:r>
          </a:p>
          <a:p>
            <a:pPr algn="just">
              <a:lnSpc>
                <a:spcPct val="90000"/>
              </a:lnSpc>
            </a:pPr>
            <a:r>
              <a:rPr lang="sk-SK" sz="2000" dirty="0" err="1" smtClean="0">
                <a:solidFill>
                  <a:schemeClr val="tx1">
                    <a:lumMod val="50000"/>
                  </a:schemeClr>
                </a:solidFill>
              </a:rPr>
              <a:t>You</a:t>
            </a:r>
            <a:r>
              <a:rPr lang="sk-SK" sz="2000" dirty="0" smtClean="0">
                <a:solidFill>
                  <a:schemeClr val="tx1">
                    <a:lumMod val="50000"/>
                  </a:schemeClr>
                </a:solidFill>
              </a:rPr>
              <a:t> </a:t>
            </a:r>
            <a:r>
              <a:rPr lang="sk-SK" sz="2000" dirty="0" err="1" smtClean="0">
                <a:solidFill>
                  <a:schemeClr val="tx1">
                    <a:lumMod val="50000"/>
                  </a:schemeClr>
                </a:solidFill>
              </a:rPr>
              <a:t>can</a:t>
            </a:r>
            <a:r>
              <a:rPr lang="sk-SK" sz="2000" dirty="0" smtClean="0">
                <a:solidFill>
                  <a:schemeClr val="tx1">
                    <a:lumMod val="50000"/>
                  </a:schemeClr>
                </a:solidFill>
              </a:rPr>
              <a:t> </a:t>
            </a:r>
            <a:r>
              <a:rPr lang="sk-SK" sz="2000" dirty="0" err="1" smtClean="0">
                <a:solidFill>
                  <a:schemeClr val="tx1">
                    <a:lumMod val="50000"/>
                  </a:schemeClr>
                </a:solidFill>
              </a:rPr>
              <a:t>reserve</a:t>
            </a:r>
            <a:r>
              <a:rPr lang="sk-SK" sz="2000" dirty="0" smtClean="0">
                <a:solidFill>
                  <a:schemeClr val="tx1">
                    <a:lumMod val="50000"/>
                  </a:schemeClr>
                </a:solidFill>
              </a:rPr>
              <a:t> </a:t>
            </a:r>
            <a:r>
              <a:rPr lang="sk-SK" sz="2000" dirty="0" err="1" smtClean="0">
                <a:solidFill>
                  <a:schemeClr val="tx1">
                    <a:lumMod val="50000"/>
                  </a:schemeClr>
                </a:solidFill>
              </a:rPr>
              <a:t>tickets</a:t>
            </a:r>
            <a:r>
              <a:rPr lang="sk-SK" sz="2000" dirty="0" smtClean="0">
                <a:solidFill>
                  <a:schemeClr val="tx1">
                    <a:lumMod val="50000"/>
                  </a:schemeClr>
                </a:solidFill>
              </a:rPr>
              <a:t> </a:t>
            </a:r>
            <a:r>
              <a:rPr lang="sk-SK" sz="2000" dirty="0" err="1" smtClean="0">
                <a:solidFill>
                  <a:schemeClr val="tx1">
                    <a:lumMod val="50000"/>
                  </a:schemeClr>
                </a:solidFill>
              </a:rPr>
              <a:t>via</a:t>
            </a:r>
            <a:r>
              <a:rPr lang="sk-SK" sz="2000" dirty="0" smtClean="0">
                <a:solidFill>
                  <a:schemeClr val="tx1">
                    <a:lumMod val="50000"/>
                  </a:schemeClr>
                </a:solidFill>
              </a:rPr>
              <a:t> </a:t>
            </a:r>
            <a:r>
              <a:rPr lang="sk-SK" sz="2000" dirty="0" err="1" smtClean="0">
                <a:solidFill>
                  <a:schemeClr val="tx1">
                    <a:lumMod val="50000"/>
                  </a:schemeClr>
                </a:solidFill>
              </a:rPr>
              <a:t>an</a:t>
            </a:r>
            <a:r>
              <a:rPr lang="sk-SK" sz="2000" dirty="0" smtClean="0">
                <a:solidFill>
                  <a:schemeClr val="tx1">
                    <a:lumMod val="50000"/>
                  </a:schemeClr>
                </a:solidFill>
              </a:rPr>
              <a:t> email or </a:t>
            </a:r>
            <a:r>
              <a:rPr lang="sk-SK" sz="2000" dirty="0" err="1" smtClean="0">
                <a:solidFill>
                  <a:schemeClr val="tx1">
                    <a:lumMod val="50000"/>
                  </a:schemeClr>
                </a:solidFill>
              </a:rPr>
              <a:t>buy</a:t>
            </a:r>
            <a:r>
              <a:rPr lang="sk-SK" sz="2000" dirty="0" smtClean="0">
                <a:solidFill>
                  <a:schemeClr val="tx1">
                    <a:lumMod val="50000"/>
                  </a:schemeClr>
                </a:solidFill>
              </a:rPr>
              <a:t> </a:t>
            </a:r>
            <a:r>
              <a:rPr lang="sk-SK" sz="2000" dirty="0" err="1" smtClean="0">
                <a:solidFill>
                  <a:schemeClr val="tx1">
                    <a:lumMod val="50000"/>
                  </a:schemeClr>
                </a:solidFill>
              </a:rPr>
              <a:t>tickets</a:t>
            </a:r>
            <a:r>
              <a:rPr lang="sk-SK" sz="2000" dirty="0" smtClean="0">
                <a:solidFill>
                  <a:schemeClr val="tx1">
                    <a:lumMod val="50000"/>
                  </a:schemeClr>
                </a:solidFill>
              </a:rPr>
              <a:t> on </a:t>
            </a:r>
            <a:r>
              <a:rPr lang="sk-SK" sz="2000" dirty="0" err="1" smtClean="0">
                <a:solidFill>
                  <a:schemeClr val="tx1">
                    <a:lumMod val="50000"/>
                  </a:schemeClr>
                </a:solidFill>
              </a:rPr>
              <a:t>the</a:t>
            </a:r>
            <a:r>
              <a:rPr lang="sk-SK" sz="2000" dirty="0" smtClean="0">
                <a:solidFill>
                  <a:schemeClr val="tx1">
                    <a:lumMod val="50000"/>
                  </a:schemeClr>
                </a:solidFill>
              </a:rPr>
              <a:t> spot . A</a:t>
            </a:r>
            <a:r>
              <a:rPr lang="en-US" sz="2000" dirty="0" err="1" smtClean="0">
                <a:solidFill>
                  <a:schemeClr val="tx1">
                    <a:lumMod val="50000"/>
                  </a:schemeClr>
                </a:solidFill>
              </a:rPr>
              <a:t>dults</a:t>
            </a:r>
            <a:r>
              <a:rPr lang="en-US" sz="2000" dirty="0" smtClean="0">
                <a:solidFill>
                  <a:schemeClr val="tx1">
                    <a:lumMod val="50000"/>
                  </a:schemeClr>
                </a:solidFill>
              </a:rPr>
              <a:t> </a:t>
            </a:r>
            <a:r>
              <a:rPr lang="en-US" sz="2000" dirty="0">
                <a:solidFill>
                  <a:schemeClr val="tx1">
                    <a:lumMod val="50000"/>
                  </a:schemeClr>
                </a:solidFill>
              </a:rPr>
              <a:t>10 </a:t>
            </a:r>
            <a:r>
              <a:rPr lang="en-US" sz="2000" dirty="0" smtClean="0">
                <a:solidFill>
                  <a:schemeClr val="tx1">
                    <a:lumMod val="50000"/>
                  </a:schemeClr>
                </a:solidFill>
              </a:rPr>
              <a:t>€</a:t>
            </a:r>
            <a:r>
              <a:rPr lang="sk-SK" sz="2000" dirty="0" smtClean="0">
                <a:solidFill>
                  <a:schemeClr val="tx1">
                    <a:lumMod val="50000"/>
                  </a:schemeClr>
                </a:solidFill>
              </a:rPr>
              <a:t>, </a:t>
            </a:r>
            <a:r>
              <a:rPr lang="en-US" sz="2000" dirty="0" smtClean="0">
                <a:solidFill>
                  <a:schemeClr val="tx1">
                    <a:lumMod val="50000"/>
                  </a:schemeClr>
                </a:solidFill>
              </a:rPr>
              <a:t>children </a:t>
            </a:r>
            <a:r>
              <a:rPr lang="en-US" sz="2000" dirty="0">
                <a:solidFill>
                  <a:schemeClr val="tx1">
                    <a:lumMod val="50000"/>
                  </a:schemeClr>
                </a:solidFill>
              </a:rPr>
              <a:t>&amp; students 5 </a:t>
            </a:r>
            <a:r>
              <a:rPr lang="en-US" sz="2000" dirty="0" smtClean="0">
                <a:solidFill>
                  <a:schemeClr val="tx1">
                    <a:lumMod val="50000"/>
                  </a:schemeClr>
                </a:solidFill>
              </a:rPr>
              <a:t>€</a:t>
            </a:r>
            <a:r>
              <a:rPr lang="sk-SK" sz="2000" dirty="0" smtClean="0">
                <a:solidFill>
                  <a:schemeClr val="tx1">
                    <a:lumMod val="50000"/>
                  </a:schemeClr>
                </a:solidFill>
              </a:rPr>
              <a:t>, </a:t>
            </a:r>
            <a:r>
              <a:rPr lang="en-US" sz="2000" dirty="0" smtClean="0">
                <a:solidFill>
                  <a:schemeClr val="tx1">
                    <a:lumMod val="50000"/>
                  </a:schemeClr>
                </a:solidFill>
              </a:rPr>
              <a:t>family </a:t>
            </a:r>
            <a:r>
              <a:rPr lang="en-US" sz="2000" dirty="0">
                <a:solidFill>
                  <a:schemeClr val="tx1">
                    <a:lumMod val="50000"/>
                  </a:schemeClr>
                </a:solidFill>
              </a:rPr>
              <a:t>ticket 20 </a:t>
            </a:r>
            <a:r>
              <a:rPr lang="en-US" sz="2000" dirty="0" smtClean="0">
                <a:solidFill>
                  <a:schemeClr val="tx1">
                    <a:lumMod val="50000"/>
                  </a:schemeClr>
                </a:solidFill>
              </a:rPr>
              <a:t>€</a:t>
            </a:r>
            <a:r>
              <a:rPr lang="sk-SK" sz="2000" dirty="0" smtClean="0">
                <a:solidFill>
                  <a:schemeClr val="tx1">
                    <a:lumMod val="50000"/>
                  </a:schemeClr>
                </a:solidFill>
              </a:rPr>
              <a:t>.</a:t>
            </a:r>
            <a:endParaRPr lang="it-IT" sz="2000" dirty="0" smtClean="0">
              <a:solidFill>
                <a:schemeClr val="tx1">
                  <a:lumMod val="50000"/>
                </a:schemeClr>
              </a:solidFill>
            </a:endParaRPr>
          </a:p>
          <a:p>
            <a:pPr>
              <a:lnSpc>
                <a:spcPct val="90000"/>
              </a:lnSpc>
            </a:pPr>
            <a:endParaRPr lang="it-IT" sz="2000" dirty="0" smtClean="0">
              <a:solidFill>
                <a:schemeClr val="tx1">
                  <a:lumMod val="50000"/>
                </a:schemeClr>
              </a:solidFill>
            </a:endParaRPr>
          </a:p>
          <a:p>
            <a:pPr>
              <a:lnSpc>
                <a:spcPct val="90000"/>
              </a:lnSpc>
            </a:pPr>
            <a:endParaRPr lang="it-IT" sz="2000" dirty="0" smtClean="0">
              <a:solidFill>
                <a:schemeClr val="tx1">
                  <a:lumMod val="50000"/>
                </a:schemeClr>
              </a:solidFill>
            </a:endParaRPr>
          </a:p>
          <a:p>
            <a:pPr>
              <a:lnSpc>
                <a:spcPct val="90000"/>
              </a:lnSpc>
            </a:pPr>
            <a:r>
              <a:rPr lang="it-IT" sz="2000" dirty="0" smtClean="0">
                <a:solidFill>
                  <a:schemeClr val="tx1">
                    <a:lumMod val="50000"/>
                  </a:schemeClr>
                </a:solidFill>
              </a:rPr>
              <a:t> </a:t>
            </a:r>
            <a:endParaRPr lang="it-IT" sz="2000" dirty="0">
              <a:solidFill>
                <a:schemeClr val="tx1">
                  <a:lumMod val="50000"/>
                </a:schemeClr>
              </a:solidFill>
            </a:endParaRPr>
          </a:p>
        </p:txBody>
      </p:sp>
      <p:pic>
        <p:nvPicPr>
          <p:cNvPr id="2" name="Obrázok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90356" y="3501008"/>
            <a:ext cx="5535938" cy="3113965"/>
          </a:xfrm>
          <a:prstGeom prst="rect">
            <a:avLst/>
          </a:prstGeom>
        </p:spPr>
      </p:pic>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F:\ERASMUS+\eu_flag_co_funded_pos_[rgb]_right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
        <p:nvSpPr>
          <p:cNvPr id="8" name="CasellaDiTesto 7"/>
          <p:cNvSpPr txBox="1"/>
          <p:nvPr/>
        </p:nvSpPr>
        <p:spPr>
          <a:xfrm>
            <a:off x="405780" y="1988840"/>
            <a:ext cx="4680520" cy="5687711"/>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ACCESSIBILITY</a:t>
            </a:r>
          </a:p>
          <a:p>
            <a:pPr>
              <a:lnSpc>
                <a:spcPct val="90000"/>
              </a:lnSpc>
            </a:pPr>
            <a:endParaRPr lang="en-US" sz="2400" dirty="0" smtClean="0">
              <a:solidFill>
                <a:schemeClr val="tx1">
                  <a:lumMod val="50000"/>
                </a:schemeClr>
              </a:solidFill>
            </a:endParaRPr>
          </a:p>
          <a:p>
            <a:pPr algn="just">
              <a:lnSpc>
                <a:spcPct val="90000"/>
              </a:lnSpc>
            </a:pPr>
            <a:r>
              <a:rPr lang="en-US" sz="2400" dirty="0" smtClean="0">
                <a:solidFill>
                  <a:schemeClr val="tx1">
                    <a:lumMod val="50000"/>
                  </a:schemeClr>
                </a:solidFill>
              </a:rPr>
              <a:t>The </a:t>
            </a:r>
            <a:r>
              <a:rPr lang="en-US" sz="2400" dirty="0">
                <a:solidFill>
                  <a:schemeClr val="tx1">
                    <a:lumMod val="50000"/>
                  </a:schemeClr>
                </a:solidFill>
              </a:rPr>
              <a:t>easiest and most convenient way to get here is by car. You can also use the </a:t>
            </a:r>
            <a:r>
              <a:rPr lang="en-US" sz="2400" dirty="0" smtClean="0">
                <a:solidFill>
                  <a:schemeClr val="tx1">
                    <a:lumMod val="50000"/>
                  </a:schemeClr>
                </a:solidFill>
              </a:rPr>
              <a:t>public</a:t>
            </a:r>
            <a:r>
              <a:rPr lang="sk-SK" sz="2400" dirty="0" smtClean="0">
                <a:solidFill>
                  <a:schemeClr val="tx1">
                    <a:lumMod val="50000"/>
                  </a:schemeClr>
                </a:solidFill>
              </a:rPr>
              <a:t> transportation. </a:t>
            </a:r>
            <a:r>
              <a:rPr lang="en-US" sz="2400" dirty="0" smtClean="0">
                <a:solidFill>
                  <a:schemeClr val="tx1">
                    <a:lumMod val="50000"/>
                  </a:schemeClr>
                </a:solidFill>
              </a:rPr>
              <a:t>There </a:t>
            </a:r>
            <a:r>
              <a:rPr lang="en-US" sz="2400" dirty="0">
                <a:solidFill>
                  <a:schemeClr val="tx1">
                    <a:lumMod val="50000"/>
                  </a:schemeClr>
                </a:solidFill>
              </a:rPr>
              <a:t>is also an option to take a boat or use a </a:t>
            </a:r>
            <a:r>
              <a:rPr lang="en-US" sz="2400" dirty="0" smtClean="0">
                <a:solidFill>
                  <a:schemeClr val="tx1">
                    <a:lumMod val="50000"/>
                  </a:schemeClr>
                </a:solidFill>
              </a:rPr>
              <a:t>bike</a:t>
            </a:r>
            <a:r>
              <a:rPr lang="sk-SK" sz="2400" dirty="0" smtClean="0">
                <a:solidFill>
                  <a:schemeClr val="tx1">
                    <a:lumMod val="50000"/>
                  </a:schemeClr>
                </a:solidFill>
              </a:rPr>
              <a:t>. It is also accessible for disabled people.</a:t>
            </a: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000" dirty="0">
              <a:solidFill>
                <a:schemeClr val="tx1">
                  <a:lumMod val="50000"/>
                </a:schemeClr>
              </a:solidFill>
            </a:endParaRPr>
          </a:p>
        </p:txBody>
      </p:sp>
      <p:sp>
        <p:nvSpPr>
          <p:cNvPr id="9" name="Rettangolo 8"/>
          <p:cNvSpPr/>
          <p:nvPr/>
        </p:nvSpPr>
        <p:spPr>
          <a:xfrm>
            <a:off x="5950396" y="417438"/>
            <a:ext cx="5904656" cy="723275"/>
          </a:xfrm>
          <a:prstGeom prst="rect">
            <a:avLst/>
          </a:prstGeom>
        </p:spPr>
        <p:txBody>
          <a:bodyPr wrap="square">
            <a:spAutoFit/>
          </a:bodyPr>
          <a:lstStyle/>
          <a:p>
            <a:pPr fontAlgn="auto">
              <a:spcBef>
                <a:spcPts val="0"/>
              </a:spcBef>
              <a:spcAft>
                <a:spcPts val="0"/>
              </a:spcAft>
              <a:defRPr/>
            </a:pPr>
            <a:r>
              <a:rPr lang="sk-SK" b="1" dirty="0" smtClean="0">
                <a:solidFill>
                  <a:schemeClr val="tx1">
                    <a:lumMod val="50000"/>
                  </a:schemeClr>
                </a:solidFill>
              </a:rPr>
              <a:t>BRATISLAVA REGION </a:t>
            </a:r>
            <a:r>
              <a:rPr lang="it-IT" b="1" dirty="0" smtClean="0">
                <a:solidFill>
                  <a:schemeClr val="tx1">
                    <a:lumMod val="50000"/>
                  </a:schemeClr>
                </a:solidFill>
              </a:rPr>
              <a:t/>
            </a:r>
            <a:br>
              <a:rPr lang="it-IT" b="1" dirty="0" smtClean="0">
                <a:solidFill>
                  <a:schemeClr val="tx1">
                    <a:lumMod val="50000"/>
                  </a:schemeClr>
                </a:solidFill>
              </a:rPr>
            </a:br>
            <a:r>
              <a:rPr lang="it-IT" sz="500" b="1" dirty="0" smtClean="0">
                <a:solidFill>
                  <a:schemeClr val="tx1">
                    <a:lumMod val="50000"/>
                  </a:schemeClr>
                </a:solidFill>
              </a:rPr>
              <a:t/>
            </a:r>
            <a:br>
              <a:rPr lang="it-IT" sz="500" b="1" dirty="0" smtClean="0">
                <a:solidFill>
                  <a:schemeClr val="tx1">
                    <a:lumMod val="50000"/>
                  </a:schemeClr>
                </a:solidFill>
              </a:rPr>
            </a:br>
            <a:r>
              <a:rPr lang="sk-SK" b="1" dirty="0" smtClean="0">
                <a:solidFill>
                  <a:schemeClr val="tx1">
                    <a:lumMod val="50000"/>
                  </a:schemeClr>
                </a:solidFill>
              </a:rPr>
              <a:t>DANUBIANA MEULENSTEEN ART MUSEUM </a:t>
            </a:r>
            <a:endParaRPr lang="it-IT" dirty="0" smtClean="0">
              <a:solidFill>
                <a:schemeClr val="tx1">
                  <a:lumMod val="50000"/>
                </a:schemeClr>
              </a:solidFill>
            </a:endParaRPr>
          </a:p>
        </p:txBody>
      </p:sp>
      <p:sp>
        <p:nvSpPr>
          <p:cNvPr id="10" name="CasellaDiTesto 9"/>
          <p:cNvSpPr txBox="1"/>
          <p:nvPr/>
        </p:nvSpPr>
        <p:spPr>
          <a:xfrm>
            <a:off x="6022404" y="1988840"/>
            <a:ext cx="5688632" cy="7571303"/>
          </a:xfrm>
          <a:prstGeom prst="rect">
            <a:avLst/>
          </a:prstGeom>
          <a:noFill/>
        </p:spPr>
        <p:txBody>
          <a:bodyPr wrap="square" rtlCol="0">
            <a:spAutoFit/>
          </a:bodyPr>
          <a:lstStyle/>
          <a:p>
            <a:pPr>
              <a:lnSpc>
                <a:spcPct val="90000"/>
              </a:lnSpc>
            </a:pPr>
            <a:r>
              <a:rPr lang="it-IT" sz="2400" b="1" dirty="0" smtClean="0">
                <a:solidFill>
                  <a:schemeClr val="tx1">
                    <a:lumMod val="50000"/>
                  </a:schemeClr>
                </a:solidFill>
              </a:rPr>
              <a:t>FACILITIES</a:t>
            </a:r>
          </a:p>
          <a:p>
            <a:pPr>
              <a:lnSpc>
                <a:spcPct val="90000"/>
              </a:lnSpc>
            </a:pPr>
            <a:endParaRPr lang="it-IT" sz="1600" b="1" dirty="0" smtClean="0">
              <a:solidFill>
                <a:schemeClr val="tx2"/>
              </a:solidFill>
            </a:endParaRPr>
          </a:p>
          <a:p>
            <a:pPr algn="just">
              <a:lnSpc>
                <a:spcPct val="90000"/>
              </a:lnSpc>
            </a:pPr>
            <a:r>
              <a:rPr lang="it-IT" dirty="0" smtClean="0">
                <a:solidFill>
                  <a:schemeClr val="tx2"/>
                </a:solidFill>
              </a:rPr>
              <a:t>In Danubiana you can visit</a:t>
            </a:r>
            <a:r>
              <a:rPr lang="sk-SK" dirty="0" smtClean="0">
                <a:solidFill>
                  <a:schemeClr val="tx2"/>
                </a:solidFill>
              </a:rPr>
              <a:t> </a:t>
            </a:r>
            <a:r>
              <a:rPr lang="sk-SK" dirty="0" err="1" smtClean="0">
                <a:solidFill>
                  <a:schemeClr val="tx2"/>
                </a:solidFill>
              </a:rPr>
              <a:t>an</a:t>
            </a:r>
            <a:r>
              <a:rPr lang="sk-SK" dirty="0" smtClean="0">
                <a:solidFill>
                  <a:schemeClr val="tx2"/>
                </a:solidFill>
              </a:rPr>
              <a:t>  </a:t>
            </a:r>
            <a:r>
              <a:rPr lang="en-US" dirty="0" smtClean="0">
                <a:solidFill>
                  <a:schemeClr val="tx2"/>
                </a:solidFill>
              </a:rPr>
              <a:t>art shop with a wide selection of catalogues, art publications, postcards, souvenirs, and the </a:t>
            </a:r>
            <a:r>
              <a:rPr lang="en-US" dirty="0" err="1" smtClean="0">
                <a:solidFill>
                  <a:schemeClr val="tx2"/>
                </a:solidFill>
              </a:rPr>
              <a:t>cosy</a:t>
            </a:r>
            <a:r>
              <a:rPr lang="en-US" dirty="0" smtClean="0">
                <a:solidFill>
                  <a:schemeClr val="tx2"/>
                </a:solidFill>
              </a:rPr>
              <a:t> Art Café, which extends beyond the gallery and allows visitors to sit right on the bank of the Danube.</a:t>
            </a:r>
            <a:r>
              <a:rPr lang="sk-SK" dirty="0" smtClean="0">
                <a:solidFill>
                  <a:schemeClr val="tx2"/>
                </a:solidFill>
              </a:rPr>
              <a:t> </a:t>
            </a:r>
            <a:r>
              <a:rPr lang="en-US" dirty="0" smtClean="0">
                <a:solidFill>
                  <a:schemeClr val="tx2"/>
                </a:solidFill>
              </a:rPr>
              <a:t>Along with the beautiful exhibitions, as a bonus, you can enjoy the interesting park covering an area of 8000 m2, where 60 sculptures are presented.</a:t>
            </a:r>
            <a:r>
              <a:rPr lang="sk-SK" dirty="0" smtClean="0">
                <a:solidFill>
                  <a:schemeClr val="tx2"/>
                </a:solidFill>
              </a:rPr>
              <a:t> </a:t>
            </a:r>
            <a:r>
              <a:rPr lang="en-US" dirty="0" smtClean="0">
                <a:solidFill>
                  <a:schemeClr val="tx2"/>
                </a:solidFill>
              </a:rPr>
              <a:t>Along with the beautiful exhibitions, as a bonus, you can enjoy the interesting park covering an area of 8000 m2, where 60 sculptures are presented. </a:t>
            </a:r>
            <a:r>
              <a:rPr lang="sk-SK" dirty="0" smtClean="0">
                <a:solidFill>
                  <a:schemeClr val="tx2"/>
                </a:solidFill>
              </a:rPr>
              <a:t>I</a:t>
            </a:r>
            <a:r>
              <a:rPr lang="en-US" dirty="0" smtClean="0">
                <a:solidFill>
                  <a:schemeClr val="tx2"/>
                </a:solidFill>
              </a:rPr>
              <a:t>f you arrive by car, there are many parking lots to use in front of the museum.</a:t>
            </a:r>
            <a:r>
              <a:rPr lang="sk-SK" dirty="0" smtClean="0">
                <a:solidFill>
                  <a:schemeClr val="tx2"/>
                </a:solidFill>
              </a:rPr>
              <a:t> </a:t>
            </a:r>
            <a:r>
              <a:rPr lang="sk-SK" dirty="0" err="1" smtClean="0">
                <a:solidFill>
                  <a:schemeClr val="tx2"/>
                </a:solidFill>
              </a:rPr>
              <a:t>Near</a:t>
            </a:r>
            <a:r>
              <a:rPr lang="sk-SK" dirty="0" smtClean="0">
                <a:solidFill>
                  <a:schemeClr val="tx2"/>
                </a:solidFill>
              </a:rPr>
              <a:t> </a:t>
            </a:r>
            <a:r>
              <a:rPr lang="sk-SK" dirty="0" err="1" smtClean="0">
                <a:solidFill>
                  <a:schemeClr val="tx2"/>
                </a:solidFill>
              </a:rPr>
              <a:t>this</a:t>
            </a:r>
            <a:r>
              <a:rPr lang="sk-SK" dirty="0" smtClean="0">
                <a:solidFill>
                  <a:schemeClr val="tx2"/>
                </a:solidFill>
              </a:rPr>
              <a:t> </a:t>
            </a:r>
            <a:r>
              <a:rPr lang="sk-SK" dirty="0" err="1" smtClean="0">
                <a:solidFill>
                  <a:schemeClr val="tx2"/>
                </a:solidFill>
              </a:rPr>
              <a:t>museum</a:t>
            </a:r>
            <a:r>
              <a:rPr lang="sk-SK" dirty="0" smtClean="0">
                <a:solidFill>
                  <a:schemeClr val="tx2"/>
                </a:solidFill>
              </a:rPr>
              <a:t> </a:t>
            </a:r>
            <a:r>
              <a:rPr lang="sk-SK" dirty="0" err="1" smtClean="0">
                <a:solidFill>
                  <a:schemeClr val="tx2"/>
                </a:solidFill>
              </a:rPr>
              <a:t>you</a:t>
            </a:r>
            <a:r>
              <a:rPr lang="sk-SK" dirty="0" smtClean="0">
                <a:solidFill>
                  <a:schemeClr val="tx2"/>
                </a:solidFill>
              </a:rPr>
              <a:t> </a:t>
            </a:r>
            <a:r>
              <a:rPr lang="sk-SK" dirty="0" err="1" smtClean="0">
                <a:solidFill>
                  <a:schemeClr val="tx2"/>
                </a:solidFill>
              </a:rPr>
              <a:t>can</a:t>
            </a:r>
            <a:r>
              <a:rPr lang="sk-SK" dirty="0" smtClean="0">
                <a:solidFill>
                  <a:schemeClr val="tx2"/>
                </a:solidFill>
              </a:rPr>
              <a:t> </a:t>
            </a:r>
            <a:r>
              <a:rPr lang="sk-SK" dirty="0" err="1" smtClean="0">
                <a:solidFill>
                  <a:schemeClr val="tx2"/>
                </a:solidFill>
              </a:rPr>
              <a:t>find</a:t>
            </a:r>
            <a:r>
              <a:rPr lang="sk-SK" dirty="0" smtClean="0">
                <a:solidFill>
                  <a:schemeClr val="tx2"/>
                </a:solidFill>
              </a:rPr>
              <a:t>  </a:t>
            </a:r>
            <a:r>
              <a:rPr lang="sk-SK" dirty="0" err="1" smtClean="0">
                <a:solidFill>
                  <a:schemeClr val="tx2"/>
                </a:solidFill>
              </a:rPr>
              <a:t>the</a:t>
            </a:r>
            <a:r>
              <a:rPr lang="sk-SK" dirty="0" smtClean="0">
                <a:solidFill>
                  <a:schemeClr val="tx2"/>
                </a:solidFill>
              </a:rPr>
              <a:t> </a:t>
            </a:r>
            <a:r>
              <a:rPr lang="sk-SK" dirty="0" err="1" smtClean="0">
                <a:solidFill>
                  <a:schemeClr val="tx2"/>
                </a:solidFill>
              </a:rPr>
              <a:t>water</a:t>
            </a:r>
            <a:r>
              <a:rPr lang="sk-SK" dirty="0" smtClean="0">
                <a:solidFill>
                  <a:schemeClr val="tx2"/>
                </a:solidFill>
              </a:rPr>
              <a:t> </a:t>
            </a:r>
            <a:r>
              <a:rPr lang="sk-SK" dirty="0" err="1" smtClean="0">
                <a:solidFill>
                  <a:schemeClr val="tx2"/>
                </a:solidFill>
              </a:rPr>
              <a:t>sports</a:t>
            </a:r>
            <a:r>
              <a:rPr lang="sk-SK" dirty="0" smtClean="0">
                <a:solidFill>
                  <a:schemeClr val="tx2"/>
                </a:solidFill>
              </a:rPr>
              <a:t> </a:t>
            </a:r>
            <a:r>
              <a:rPr lang="sk-SK" dirty="0" err="1" smtClean="0">
                <a:solidFill>
                  <a:schemeClr val="tx2"/>
                </a:solidFill>
              </a:rPr>
              <a:t>resort</a:t>
            </a:r>
            <a:r>
              <a:rPr lang="sk-SK" dirty="0" smtClean="0">
                <a:solidFill>
                  <a:schemeClr val="tx2"/>
                </a:solidFill>
              </a:rPr>
              <a:t>.</a:t>
            </a:r>
            <a:endParaRPr lang="it-IT" dirty="0" smtClean="0">
              <a:solidFill>
                <a:schemeClr val="tx2"/>
              </a:solidFill>
            </a:endParaRPr>
          </a:p>
          <a:p>
            <a:pPr>
              <a:lnSpc>
                <a:spcPct val="90000"/>
              </a:lnSpc>
            </a:pPr>
            <a:endParaRPr lang="it-IT"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400" dirty="0" smtClean="0">
              <a:solidFill>
                <a:schemeClr val="tx1">
                  <a:lumMod val="50000"/>
                </a:schemeClr>
              </a:solidFill>
            </a:endParaRPr>
          </a:p>
          <a:p>
            <a:pPr>
              <a:lnSpc>
                <a:spcPct val="90000"/>
              </a:lnSpc>
            </a:pPr>
            <a:endParaRPr lang="it-IT" sz="2000" dirty="0">
              <a:solidFill>
                <a:schemeClr val="tx1">
                  <a:lumMod val="50000"/>
                </a:schemeClr>
              </a:solidFill>
            </a:endParaRPr>
          </a:p>
        </p:txBody>
      </p:sp>
    </p:spTree>
    <p:extLst>
      <p:ext uri="{BB962C8B-B14F-4D97-AF65-F5344CB8AC3E}">
        <p14:creationId xmlns="" xmlns:p14="http://schemas.microsoft.com/office/powerpoint/2010/main" val="4025013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C:\Users\Miroslava\Desktop\project ERASMUS\danubiana\IMG_2734.JPG"/>
          <p:cNvPicPr/>
          <p:nvPr/>
        </p:nvPicPr>
        <p:blipFill>
          <a:blip r:embed="rId2" cstate="print"/>
          <a:srcRect/>
          <a:stretch>
            <a:fillRect/>
          </a:stretch>
        </p:blipFill>
        <p:spPr bwMode="auto">
          <a:xfrm>
            <a:off x="333772" y="2060848"/>
            <a:ext cx="5400600" cy="4536504"/>
          </a:xfrm>
          <a:prstGeom prst="rect">
            <a:avLst/>
          </a:prstGeom>
          <a:noFill/>
          <a:ln w="9525">
            <a:noFill/>
            <a:miter lim="800000"/>
            <a:headEnd/>
            <a:tailEnd/>
          </a:ln>
        </p:spPr>
      </p:pic>
      <p:pic>
        <p:nvPicPr>
          <p:cNvPr id="3" name="Obrázok 2" descr="C:\Users\Miroslava\Desktop\project ERASMUS\danubiana\IMG_2730.JPG"/>
          <p:cNvPicPr/>
          <p:nvPr/>
        </p:nvPicPr>
        <p:blipFill>
          <a:blip r:embed="rId3" cstate="print"/>
          <a:srcRect/>
          <a:stretch>
            <a:fillRect/>
          </a:stretch>
        </p:blipFill>
        <p:spPr bwMode="auto">
          <a:xfrm>
            <a:off x="6310436" y="2060848"/>
            <a:ext cx="5472608" cy="4536504"/>
          </a:xfrm>
          <a:prstGeom prst="rect">
            <a:avLst/>
          </a:prstGeom>
          <a:noFill/>
          <a:ln w="9525">
            <a:noFill/>
            <a:miter lim="800000"/>
            <a:headEnd/>
            <a:tailEnd/>
          </a:ln>
        </p:spPr>
      </p:pic>
      <p:pic>
        <p:nvPicPr>
          <p:cNvPr id="4" name="Obrázek 6" descr="F:\ERASMUS+\eu_flag_co_funded_pos_[rgb]_right (1).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749"/>
            <a:ext cx="5760720" cy="1644650"/>
          </a:xfrm>
          <a:prstGeom prst="rect">
            <a:avLst/>
          </a:prstGeom>
          <a:noFill/>
          <a:ln>
            <a:noFill/>
          </a:ln>
        </p:spPr>
      </p:pic>
      <p:sp>
        <p:nvSpPr>
          <p:cNvPr id="6" name="Obdĺžnik 5"/>
          <p:cNvSpPr/>
          <p:nvPr/>
        </p:nvSpPr>
        <p:spPr>
          <a:xfrm>
            <a:off x="6094412" y="404664"/>
            <a:ext cx="4896544" cy="723275"/>
          </a:xfrm>
          <a:prstGeom prst="rect">
            <a:avLst/>
          </a:prstGeom>
        </p:spPr>
        <p:txBody>
          <a:bodyPr wrap="square">
            <a:spAutoFit/>
          </a:bodyPr>
          <a:lstStyle/>
          <a:p>
            <a:pPr fontAlgn="auto">
              <a:spcBef>
                <a:spcPts val="0"/>
              </a:spcBef>
              <a:spcAft>
                <a:spcPts val="0"/>
              </a:spcAft>
              <a:defRPr/>
            </a:pPr>
            <a:r>
              <a:rPr lang="sk-SK" b="1" dirty="0" smtClean="0">
                <a:solidFill>
                  <a:schemeClr val="tx1">
                    <a:lumMod val="50000"/>
                  </a:schemeClr>
                </a:solidFill>
              </a:rPr>
              <a:t>BRATISLAVA REGION </a:t>
            </a:r>
            <a:r>
              <a:rPr lang="it-IT" b="1" dirty="0" smtClean="0">
                <a:solidFill>
                  <a:schemeClr val="tx1">
                    <a:lumMod val="50000"/>
                  </a:schemeClr>
                </a:solidFill>
              </a:rPr>
              <a:t/>
            </a:r>
            <a:br>
              <a:rPr lang="it-IT" b="1" dirty="0" smtClean="0">
                <a:solidFill>
                  <a:schemeClr val="tx1">
                    <a:lumMod val="50000"/>
                  </a:schemeClr>
                </a:solidFill>
              </a:rPr>
            </a:br>
            <a:r>
              <a:rPr lang="it-IT" sz="500" b="1" dirty="0" smtClean="0">
                <a:solidFill>
                  <a:schemeClr val="tx1">
                    <a:lumMod val="50000"/>
                  </a:schemeClr>
                </a:solidFill>
              </a:rPr>
              <a:t/>
            </a:r>
            <a:br>
              <a:rPr lang="it-IT" sz="500" b="1" dirty="0" smtClean="0">
                <a:solidFill>
                  <a:schemeClr val="tx1">
                    <a:lumMod val="50000"/>
                  </a:schemeClr>
                </a:solidFill>
              </a:rPr>
            </a:br>
            <a:r>
              <a:rPr lang="sk-SK" b="1" dirty="0" smtClean="0">
                <a:solidFill>
                  <a:schemeClr val="tx1">
                    <a:lumMod val="50000"/>
                  </a:schemeClr>
                </a:solidFill>
              </a:rPr>
              <a:t>DANUBIANA MEULENSTEEN ART MUSEUM </a:t>
            </a:r>
            <a:endParaRPr lang="it-IT" dirty="0" smtClean="0">
              <a:solidFill>
                <a:schemeClr val="tx1">
                  <a:lumMod val="5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E656AC-A7D5-45C2-87E3-4F719BC50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ze série Mapy světa – evropský kontinent (širokoúhlá)</Template>
  <TotalTime>0</TotalTime>
  <Words>433</Words>
  <Application>Microsoft Office PowerPoint</Application>
  <PresentationFormat>Vlastná</PresentationFormat>
  <Paragraphs>61</Paragraphs>
  <Slides>7</Slides>
  <Notes>0</Notes>
  <HiddenSlides>0</HiddenSlides>
  <MMClips>0</MMClips>
  <ScaleCrop>false</ScaleCrop>
  <HeadingPairs>
    <vt:vector size="4" baseType="variant">
      <vt:variant>
        <vt:lpstr>Motív</vt:lpstr>
      </vt:variant>
      <vt:variant>
        <vt:i4>1</vt:i4>
      </vt:variant>
      <vt:variant>
        <vt:lpstr>Nadpisy snímok</vt:lpstr>
      </vt:variant>
      <vt:variant>
        <vt:i4>7</vt:i4>
      </vt:variant>
    </vt:vector>
  </HeadingPairs>
  <TitlesOfParts>
    <vt:vector size="8" baseType="lpstr">
      <vt:lpstr>Continental_Europe_16x9</vt:lpstr>
      <vt:lpstr>TOURIST ATTRACTIONS OF OUR REGION   Bratislava region   danubiana MEULENSTEEN ART museum </vt:lpstr>
      <vt:lpstr>Snímka 2</vt:lpstr>
      <vt:lpstr>Snímka 3</vt:lpstr>
      <vt:lpstr>Snímka 4</vt:lpstr>
      <vt:lpstr>Snímka 5</vt:lpstr>
      <vt:lpstr>Snímka 6</vt:lpstr>
      <vt:lpstr>Snímka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2017-09-21T13:22:19Z</dcterms:created>
  <dcterms:modified xsi:type="dcterms:W3CDTF">2018-05-31T16:25:24Z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